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9" r:id="rId2"/>
    <p:sldMasterId id="2147483706" r:id="rId3"/>
  </p:sldMasterIdLst>
  <p:notesMasterIdLst>
    <p:notesMasterId r:id="rId109"/>
  </p:notesMasterIdLst>
  <p:sldIdLst>
    <p:sldId id="488" r:id="rId4"/>
    <p:sldId id="502" r:id="rId5"/>
    <p:sldId id="421" r:id="rId6"/>
    <p:sldId id="475" r:id="rId7"/>
    <p:sldId id="483" r:id="rId8"/>
    <p:sldId id="482" r:id="rId9"/>
    <p:sldId id="484" r:id="rId10"/>
    <p:sldId id="489" r:id="rId11"/>
    <p:sldId id="485" r:id="rId12"/>
    <p:sldId id="426" r:id="rId13"/>
    <p:sldId id="427" r:id="rId14"/>
    <p:sldId id="425" r:id="rId15"/>
    <p:sldId id="428" r:id="rId16"/>
    <p:sldId id="490" r:id="rId17"/>
    <p:sldId id="430" r:id="rId18"/>
    <p:sldId id="433" r:id="rId19"/>
    <p:sldId id="282" r:id="rId20"/>
    <p:sldId id="491" r:id="rId21"/>
    <p:sldId id="422" r:id="rId22"/>
    <p:sldId id="423" r:id="rId23"/>
    <p:sldId id="424" r:id="rId24"/>
    <p:sldId id="292" r:id="rId25"/>
    <p:sldId id="283" r:id="rId26"/>
    <p:sldId id="284" r:id="rId27"/>
    <p:sldId id="492" r:id="rId28"/>
    <p:sldId id="286" r:id="rId29"/>
    <p:sldId id="287" r:id="rId30"/>
    <p:sldId id="280" r:id="rId31"/>
    <p:sldId id="480" r:id="rId32"/>
    <p:sldId id="481" r:id="rId33"/>
    <p:sldId id="316" r:id="rId34"/>
    <p:sldId id="317" r:id="rId35"/>
    <p:sldId id="318" r:id="rId36"/>
    <p:sldId id="319" r:id="rId37"/>
    <p:sldId id="321" r:id="rId38"/>
    <p:sldId id="322" r:id="rId39"/>
    <p:sldId id="323" r:id="rId40"/>
    <p:sldId id="325" r:id="rId41"/>
    <p:sldId id="326" r:id="rId42"/>
    <p:sldId id="327" r:id="rId43"/>
    <p:sldId id="328" r:id="rId44"/>
    <p:sldId id="329" r:id="rId45"/>
    <p:sldId id="330" r:id="rId46"/>
    <p:sldId id="331" r:id="rId47"/>
    <p:sldId id="493" r:id="rId48"/>
    <p:sldId id="332" r:id="rId49"/>
    <p:sldId id="333" r:id="rId50"/>
    <p:sldId id="334" r:id="rId51"/>
    <p:sldId id="494" r:id="rId52"/>
    <p:sldId id="337" r:id="rId53"/>
    <p:sldId id="338" r:id="rId54"/>
    <p:sldId id="339" r:id="rId55"/>
    <p:sldId id="341" r:id="rId56"/>
    <p:sldId id="344" r:id="rId57"/>
    <p:sldId id="345" r:id="rId58"/>
    <p:sldId id="487" r:id="rId59"/>
    <p:sldId id="348" r:id="rId60"/>
    <p:sldId id="349" r:id="rId61"/>
    <p:sldId id="350" r:id="rId62"/>
    <p:sldId id="381" r:id="rId63"/>
    <p:sldId id="382" r:id="rId64"/>
    <p:sldId id="383" r:id="rId65"/>
    <p:sldId id="384" r:id="rId66"/>
    <p:sldId id="385" r:id="rId67"/>
    <p:sldId id="387" r:id="rId68"/>
    <p:sldId id="389" r:id="rId69"/>
    <p:sldId id="390" r:id="rId70"/>
    <p:sldId id="392" r:id="rId71"/>
    <p:sldId id="503" r:id="rId72"/>
    <p:sldId id="403" r:id="rId73"/>
    <p:sldId id="495" r:id="rId74"/>
    <p:sldId id="404" r:id="rId75"/>
    <p:sldId id="476" r:id="rId76"/>
    <p:sldId id="477" r:id="rId77"/>
    <p:sldId id="478" r:id="rId78"/>
    <p:sldId id="479" r:id="rId79"/>
    <p:sldId id="406" r:id="rId80"/>
    <p:sldId id="407" r:id="rId81"/>
    <p:sldId id="408" r:id="rId82"/>
    <p:sldId id="409" r:id="rId83"/>
    <p:sldId id="411" r:id="rId84"/>
    <p:sldId id="486" r:id="rId85"/>
    <p:sldId id="445" r:id="rId86"/>
    <p:sldId id="446" r:id="rId87"/>
    <p:sldId id="447" r:id="rId88"/>
    <p:sldId id="448" r:id="rId89"/>
    <p:sldId id="449" r:id="rId90"/>
    <p:sldId id="450" r:id="rId91"/>
    <p:sldId id="451" r:id="rId92"/>
    <p:sldId id="452" r:id="rId93"/>
    <p:sldId id="454" r:id="rId94"/>
    <p:sldId id="465" r:id="rId95"/>
    <p:sldId id="455" r:id="rId96"/>
    <p:sldId id="456" r:id="rId97"/>
    <p:sldId id="466" r:id="rId98"/>
    <p:sldId id="467" r:id="rId99"/>
    <p:sldId id="468" r:id="rId100"/>
    <p:sldId id="471" r:id="rId101"/>
    <p:sldId id="474" r:id="rId102"/>
    <p:sldId id="501" r:id="rId103"/>
    <p:sldId id="496" r:id="rId104"/>
    <p:sldId id="497" r:id="rId105"/>
    <p:sldId id="498" r:id="rId106"/>
    <p:sldId id="499" r:id="rId107"/>
    <p:sldId id="500" r:id="rId108"/>
  </p:sldIdLst>
  <p:sldSz cx="9144000" cy="6858000" type="screen4x3"/>
  <p:notesSz cx="7053263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usan David" initials="SD" lastIdx="19" clrIdx="0"/>
  <p:cmAuthor id="2" name="Sloboda" initials="S" lastIdx="16" clrIdx="1"/>
  <p:cmAuthor id="3" name="Maria Paula  Luna Jiménez" initials="" lastIdx="3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CBFC"/>
    <a:srgbClr val="E6E6E6"/>
    <a:srgbClr val="76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961" autoAdjust="0"/>
    <p:restoredTop sz="69393" autoAdjust="0"/>
  </p:normalViewPr>
  <p:slideViewPr>
    <p:cSldViewPr snapToGrid="0">
      <p:cViewPr varScale="1">
        <p:scale>
          <a:sx n="48" d="100"/>
          <a:sy n="48" d="100"/>
        </p:scale>
        <p:origin x="1288" y="2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39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87" Type="http://schemas.openxmlformats.org/officeDocument/2006/relationships/slide" Target="slides/slide84.xml"/><Relationship Id="rId102" Type="http://schemas.openxmlformats.org/officeDocument/2006/relationships/slide" Target="slides/slide99.xml"/><Relationship Id="rId110" Type="http://schemas.openxmlformats.org/officeDocument/2006/relationships/commentAuthors" Target="commentAuthor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113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103" Type="http://schemas.openxmlformats.org/officeDocument/2006/relationships/slide" Target="slides/slide100.xml"/><Relationship Id="rId108" Type="http://schemas.openxmlformats.org/officeDocument/2006/relationships/slide" Target="slides/slide105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1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14" Type="http://schemas.openxmlformats.org/officeDocument/2006/relationships/tableStyles" Target="tableStyle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notesMaster" Target="notesMasters/notesMaster1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6414" cy="467072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95217" y="0"/>
            <a:ext cx="3056414" cy="467072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r">
              <a:defRPr sz="1200"/>
            </a:lvl1pPr>
          </a:lstStyle>
          <a:p>
            <a:fld id="{F16E91A5-32F1-4940-98B9-BDB87AA2F930}" type="datetimeFigureOut">
              <a:rPr lang="en-US" smtClean="0"/>
              <a:t>7/16/2019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1925" y="1163638"/>
            <a:ext cx="4189413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497" tIns="46749" rIns="93497" bIns="4674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5327" y="4480004"/>
            <a:ext cx="5642610" cy="3665458"/>
          </a:xfrm>
          <a:prstGeom prst="rect">
            <a:avLst/>
          </a:prstGeom>
        </p:spPr>
        <p:txBody>
          <a:bodyPr vert="horz" lIns="93497" tIns="46749" rIns="93497" bIns="4674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56414" cy="467071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95217" y="8842030"/>
            <a:ext cx="3056414" cy="467071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r">
              <a:defRPr sz="1200"/>
            </a:lvl1pPr>
          </a:lstStyle>
          <a:p>
            <a:fld id="{0C1D23EE-4299-4F30-97C3-0E859F10B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7118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95425" y="1184275"/>
            <a:ext cx="4264025" cy="31988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56A524-076D-4D65-892E-34D41A8AC79E}" type="slidenum">
              <a:rPr lang="en-US">
                <a:solidFill>
                  <a:srgbClr val="000000"/>
                </a:solidFill>
              </a:rPr>
              <a:pPr>
                <a:defRPr/>
              </a:pPr>
              <a:t>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720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59C75F-9CC1-47C8-97EB-99409C179ED4}" type="slidenum">
              <a:rPr lang="en-US"/>
              <a:pPr/>
              <a:t>27</a:t>
            </a:fld>
            <a:endParaRPr lang="en-US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lnSpc>
                <a:spcPct val="150000"/>
              </a:lnSpc>
            </a:pP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178620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379F436-8227-4978-A8C2-1796A38FE472}" type="slidenum">
              <a:rPr lang="en-US">
                <a:solidFill>
                  <a:srgbClr val="000000"/>
                </a:solidFill>
              </a:rPr>
              <a:pPr/>
              <a:t>28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31925" y="1163638"/>
            <a:ext cx="4189413" cy="3141662"/>
          </a:xfrm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37891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57300" y="708025"/>
            <a:ext cx="4740275" cy="3556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z="1000" dirty="0">
              <a:ea typeface="ＭＳ Ｐゴシック" pitchFamily="34" charset="-128"/>
            </a:endParaRPr>
          </a:p>
        </p:txBody>
      </p:sp>
      <p:sp>
        <p:nvSpPr>
          <p:cNvPr id="84996" name="Slide Number Placeholder 3"/>
          <p:cNvSpPr txBox="1">
            <a:spLocks noGrp="1"/>
          </p:cNvSpPr>
          <p:nvPr/>
        </p:nvSpPr>
        <p:spPr bwMode="auto">
          <a:xfrm>
            <a:off x="3994785" y="9773346"/>
            <a:ext cx="3057798" cy="514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316" tIns="43660" rIns="87316" bIns="43660" anchor="b"/>
          <a:lstStyle>
            <a:lvl1pPr defTabSz="8493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defRPr>
            </a:lvl1pPr>
            <a:lvl2pPr marL="742950" indent="-285750" defTabSz="8493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defRPr>
            </a:lvl2pPr>
            <a:lvl3pPr marL="1143000" indent="-228600" defTabSz="8493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defRPr>
            </a:lvl3pPr>
            <a:lvl4pPr marL="1600200" indent="-228600" defTabSz="8493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defRPr>
            </a:lvl4pPr>
            <a:lvl5pPr marL="2057400" indent="-228600" defTabSz="8493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defRPr>
            </a:lvl5pPr>
            <a:lvl6pPr marL="2514600" indent="-228600" defTabSz="8493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defRPr>
            </a:lvl6pPr>
            <a:lvl7pPr marL="2971800" indent="-228600" defTabSz="8493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defRPr>
            </a:lvl7pPr>
            <a:lvl8pPr marL="3429000" indent="-228600" defTabSz="8493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defRPr>
            </a:lvl8pPr>
            <a:lvl9pPr marL="3886200" indent="-228600" defTabSz="8493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1B81DB4-64D6-4E45-AEB8-34621FF1F9B9}" type="slidenum">
              <a:rPr lang="en-US" altLang="en-US" sz="1100">
                <a:solidFill>
                  <a:srgbClr val="000000"/>
                </a:solidFill>
                <a:latin typeface="Calibri" pitchFamily="34" charset="0"/>
              </a:rPr>
              <a:pPr algn="r" eaLnBrk="1" hangingPunct="1">
                <a:spcBef>
                  <a:spcPct val="0"/>
                </a:spcBef>
              </a:pPr>
              <a:t>32</a:t>
            </a:fld>
            <a:endParaRPr lang="en-US" altLang="en-US" sz="11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D76EF8-8924-4E65-BF90-0219B63E571E}" type="slidenum">
              <a:rPr lang="en-US" altLang="en-US" smtClean="0"/>
              <a:pPr>
                <a:defRPr/>
              </a:pPr>
              <a:t>32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202834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56A524-076D-4D65-892E-34D41A8AC79E}" type="slidenum">
              <a:rPr lang="en-US">
                <a:solidFill>
                  <a:srgbClr val="000000"/>
                </a:solidFill>
              </a:rPr>
              <a:pPr>
                <a:defRPr/>
              </a:pPr>
              <a:t>33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7618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2D016C-2D6D-4BBE-BF46-60DFCAD4F79A}" type="slidenum">
              <a:rPr lang="en-US">
                <a:solidFill>
                  <a:srgbClr val="000000"/>
                </a:solidFill>
              </a:rPr>
              <a:pPr/>
              <a:t>35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70061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71FB8F9-C32B-40EC-BA95-69AC1CFDB3D2}" type="slidenum">
              <a:rPr lang="en-US">
                <a:solidFill>
                  <a:srgbClr val="000000"/>
                </a:solidFill>
              </a:rPr>
              <a:pPr/>
              <a:t>36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3604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819C2B"/>
              </a:buClr>
            </a:pPr>
            <a:endParaRPr lang="en-US" dirty="0">
              <a:solidFill>
                <a:srgbClr val="000000"/>
              </a:solidFill>
              <a:latin typeface="+mn-lt"/>
              <a:cs typeface="Arial" pitchFamily="34" charset="0"/>
            </a:endParaRPr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2C17BBB-33C6-474A-851E-5149B1AB2BA4}" type="slidenum">
              <a:rPr lang="en-US">
                <a:solidFill>
                  <a:srgbClr val="000000"/>
                </a:solidFill>
              </a:rPr>
              <a:pPr/>
              <a:t>37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7691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0150" y="698500"/>
            <a:ext cx="4732338" cy="35480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B888E-C7E6-4A9C-ACE5-BD6DBC78A2E3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8202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3BCEDA-9CCC-4002-A7C1-1F7D7094C175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746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3BCEDA-9CCC-4002-A7C1-1F7D7094C175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0502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2FEEBF-62C6-4CD7-99B8-6842D2F0A917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1599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59396" name="Slide Number Placeholder 3"/>
          <p:cNvSpPr txBox="1">
            <a:spLocks noGrp="1"/>
          </p:cNvSpPr>
          <p:nvPr/>
        </p:nvSpPr>
        <p:spPr bwMode="auto">
          <a:xfrm>
            <a:off x="4021804" y="9887006"/>
            <a:ext cx="3078480" cy="520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823" tIns="44911" rIns="89823" bIns="44911" anchor="b"/>
          <a:lstStyle/>
          <a:p>
            <a:pPr algn="r" defTabSz="897998" fontAlgn="base">
              <a:spcBef>
                <a:spcPct val="0"/>
              </a:spcBef>
              <a:spcAft>
                <a:spcPct val="0"/>
              </a:spcAft>
            </a:pPr>
            <a:fld id="{5A17EFC9-9AE0-4DFE-B661-67F2FB2B854C}" type="slidenum">
              <a:rPr lang="en-US" sz="1100">
                <a:solidFill>
                  <a:srgbClr val="000000"/>
                </a:solidFill>
                <a:latin typeface="Arial" charset="0"/>
                <a:ea typeface="DejaVu Sans"/>
                <a:cs typeface="DejaVu Sans"/>
              </a:rPr>
              <a:pPr algn="r" defTabSz="897998" fontAlgn="base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en-US" sz="1100">
              <a:solidFill>
                <a:srgbClr val="000000"/>
              </a:solidFill>
              <a:latin typeface="Arial" charset="0"/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8551015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0D97D9-941F-4C97-B773-D67E3E1FB0DA}" type="slidenum">
              <a:rPr lang="en-US">
                <a:solidFill>
                  <a:srgbClr val="000000"/>
                </a:solidFill>
              </a:rPr>
              <a:pPr/>
              <a:t>43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9880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1D23EE-4299-4F30-97C3-0E859F10BAEA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1077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56A524-076D-4D65-892E-34D41A8AC79E}" type="slidenum">
              <a:rPr lang="en-US">
                <a:solidFill>
                  <a:srgbClr val="000000"/>
                </a:solidFill>
              </a:rPr>
              <a:pPr>
                <a:defRPr/>
              </a:pPr>
              <a:t>46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3523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baseline="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56A524-076D-4D65-892E-34D41A8AC79E}" type="slidenum">
              <a:rPr lang="en-US">
                <a:solidFill>
                  <a:srgbClr val="000000"/>
                </a:solidFill>
              </a:rPr>
              <a:pPr>
                <a:defRPr/>
              </a:pPr>
              <a:t>47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6676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56A524-076D-4D65-892E-34D41A8AC79E}" type="slidenum">
              <a:rPr lang="en-US">
                <a:solidFill>
                  <a:srgbClr val="000000"/>
                </a:solidFill>
              </a:rPr>
              <a:pPr>
                <a:defRPr/>
              </a:pPr>
              <a:t>48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44039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0F2CF8-94F0-406B-8E17-F5FA80735B80}" type="slidenum">
              <a:rPr lang="en-US">
                <a:solidFill>
                  <a:prstClr val="black"/>
                </a:solidFill>
              </a:rPr>
              <a:pPr/>
              <a:t>51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35115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2D016C-2D6D-4BBE-BF46-60DFCAD4F79A}" type="slidenum">
              <a:rPr lang="en-US"/>
              <a:pPr/>
              <a:t>53</a:t>
            </a:fld>
            <a:endParaRPr lang="en-US"/>
          </a:p>
        </p:txBody>
      </p:sp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049939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56A524-076D-4D65-892E-34D41A8AC79E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39015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46B78F-15A0-480D-96C3-CC4E7615B6FA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3507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9252" indent="-179252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2FEEBF-62C6-4CD7-99B8-6842D2F0A917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30673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2FEEBF-62C6-4CD7-99B8-6842D2F0A917}" type="slidenum">
              <a:rPr lang="en-US" smtClean="0">
                <a:solidFill>
                  <a:prstClr val="black"/>
                </a:solidFill>
              </a:rPr>
              <a:pPr/>
              <a:t>57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20366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46B78F-15A0-480D-96C3-CC4E7615B6FA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61743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baseline="0" dirty="0">
              <a:solidFill>
                <a:srgbClr val="000000"/>
              </a:solidFill>
            </a:endParaRPr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9057B03-1AAD-4BFF-B1D6-7E3112CF4735}" type="slidenum">
              <a:rPr lang="en-US">
                <a:solidFill>
                  <a:prstClr val="black"/>
                </a:solidFill>
              </a:rPr>
              <a:pPr/>
              <a:t>61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59204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79E000-8996-4B06-A061-BEF106D1B8C7}" type="slidenum">
              <a:rPr lang="en-US"/>
              <a:pPr/>
              <a:t>63</a:t>
            </a:fld>
            <a:endParaRPr lang="en-US" dirty="0"/>
          </a:p>
        </p:txBody>
      </p:sp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31925" y="1163638"/>
            <a:ext cx="4189413" cy="3141662"/>
          </a:xfrm>
          <a:ln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 lIns="87027" tIns="43514" rIns="87027" bIns="43514"/>
          <a:lstStyle/>
          <a:p>
            <a:endParaRPr lang="en-GB" dirty="0"/>
          </a:p>
        </p:txBody>
      </p:sp>
      <p:sp>
        <p:nvSpPr>
          <p:cNvPr id="33796" name="Slide Number Placeholder 3"/>
          <p:cNvSpPr txBox="1">
            <a:spLocks noGrp="1"/>
          </p:cNvSpPr>
          <p:nvPr/>
        </p:nvSpPr>
        <p:spPr bwMode="auto">
          <a:xfrm>
            <a:off x="3993584" y="8842029"/>
            <a:ext cx="3058047" cy="465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027" tIns="43514" rIns="87027" bIns="43514" anchor="b"/>
          <a:lstStyle>
            <a:lvl1pPr defTabSz="850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50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50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50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50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50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50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50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50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0E13CF37-C84A-4FD5-BC13-9D99613F7461}" type="slidenum">
              <a:rPr lang="en-US" sz="1100">
                <a:ea typeface="DejaVu Sans"/>
                <a:cs typeface="DejaVu Sans"/>
              </a:rPr>
              <a:pPr algn="r"/>
              <a:t>63</a:t>
            </a:fld>
            <a:endParaRPr lang="en-US" sz="1100" dirty="0"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409788848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9FB102-B960-4324-9B19-B605816FC358}" type="slidenum">
              <a:rPr lang="en-US"/>
              <a:pPr/>
              <a:t>64</a:t>
            </a:fld>
            <a:endParaRPr lang="en-US" dirty="0"/>
          </a:p>
        </p:txBody>
      </p:sp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31925" y="1163638"/>
            <a:ext cx="4189413" cy="3141662"/>
          </a:xfrm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/>
        <p:txBody>
          <a:bodyPr lIns="87027" tIns="43514" rIns="87027" bIns="43514"/>
          <a:lstStyle/>
          <a:p>
            <a:endParaRPr lang="en-GB" dirty="0"/>
          </a:p>
        </p:txBody>
      </p:sp>
      <p:sp>
        <p:nvSpPr>
          <p:cNvPr id="35844" name="Slide Number Placeholder 3"/>
          <p:cNvSpPr txBox="1">
            <a:spLocks noGrp="1"/>
          </p:cNvSpPr>
          <p:nvPr/>
        </p:nvSpPr>
        <p:spPr bwMode="auto">
          <a:xfrm>
            <a:off x="3993584" y="8842029"/>
            <a:ext cx="3058047" cy="465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027" tIns="43514" rIns="87027" bIns="43514" anchor="b"/>
          <a:lstStyle>
            <a:lvl1pPr defTabSz="850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50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50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50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50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50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50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50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50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46F7D967-6527-4037-A2CC-963D7C80D963}" type="slidenum">
              <a:rPr lang="en-US" sz="1100">
                <a:ea typeface="DejaVu Sans"/>
                <a:cs typeface="DejaVu Sans"/>
              </a:rPr>
              <a:pPr algn="r"/>
              <a:t>64</a:t>
            </a:fld>
            <a:endParaRPr lang="en-US" sz="1100" dirty="0"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99579724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AF724D-DEA8-471E-9A1A-D4F36B64A5DE}" type="slidenum">
              <a:rPr lang="en-US"/>
              <a:pPr/>
              <a:t>65</a:t>
            </a:fld>
            <a:endParaRPr lang="en-US"/>
          </a:p>
        </p:txBody>
      </p:sp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31925" y="1163638"/>
            <a:ext cx="4189413" cy="3141662"/>
          </a:xfrm>
          <a:ln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/>
        <p:txBody>
          <a:bodyPr lIns="87027" tIns="43514" rIns="87027" bIns="43514"/>
          <a:lstStyle/>
          <a:p>
            <a:pPr defTabSz="934974">
              <a:defRPr/>
            </a:pPr>
            <a:endParaRPr lang="en-US" dirty="0"/>
          </a:p>
        </p:txBody>
      </p:sp>
      <p:sp>
        <p:nvSpPr>
          <p:cNvPr id="68612" name="Slide Number Placeholder 3"/>
          <p:cNvSpPr txBox="1">
            <a:spLocks noGrp="1"/>
          </p:cNvSpPr>
          <p:nvPr/>
        </p:nvSpPr>
        <p:spPr bwMode="auto">
          <a:xfrm>
            <a:off x="3993584" y="8842029"/>
            <a:ext cx="3058047" cy="465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027" tIns="43514" rIns="87027" bIns="43514" anchor="b"/>
          <a:lstStyle>
            <a:lvl1pPr defTabSz="850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50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50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50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50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50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50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50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50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D5F6CBDD-83C6-44EE-9A39-165E767193B1}" type="slidenum">
              <a:rPr lang="en-US" sz="1100">
                <a:ea typeface="DejaVu Sans"/>
                <a:cs typeface="DejaVu Sans"/>
              </a:rPr>
              <a:pPr algn="r"/>
              <a:t>65</a:t>
            </a:fld>
            <a:endParaRPr lang="en-US" sz="1100"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371312472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31925" y="1163638"/>
            <a:ext cx="4189413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trike="sngStrike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3ADF83-2B64-4956-869C-0141E67FACA1}" type="slidenum">
              <a:rPr lang="en-US" smtClean="0"/>
              <a:pPr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827009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31925" y="1163638"/>
            <a:ext cx="4189413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3ADF83-2B64-4956-869C-0141E67FACA1}" type="slidenum">
              <a:rPr lang="en-US" smtClean="0"/>
              <a:pPr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047085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31925" y="1163638"/>
            <a:ext cx="4189413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3ADF83-2B64-4956-869C-0141E67FACA1}" type="slidenum">
              <a:rPr lang="en-US" smtClean="0"/>
              <a:pPr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329023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1D23EE-4299-4F30-97C3-0E859F10BAEA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9218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1D23EE-4299-4F30-97C3-0E859F10BAE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44616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8EA6DC-002B-445E-8805-EBCDD96612CC}" type="slidenum">
              <a:rPr lang="en-US" smtClean="0">
                <a:solidFill>
                  <a:prstClr val="black"/>
                </a:solidFill>
              </a:rPr>
              <a:pPr/>
              <a:t>72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3720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i="0" strike="noStri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A5C4E2-BC92-BB4E-8D52-BB9B7687C4E0}" type="slidenum">
              <a:rPr lang="en-US" smtClean="0">
                <a:solidFill>
                  <a:prstClr val="black"/>
                </a:solidFill>
              </a:rPr>
              <a:pPr/>
              <a:t>77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65171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95425" y="1184275"/>
            <a:ext cx="4264025" cy="31988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endParaRPr lang="en-US" i="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8EA6DC-002B-445E-8805-EBCDD96612CC}" type="slidenum">
              <a:rPr lang="en-US" smtClean="0">
                <a:solidFill>
                  <a:prstClr val="black"/>
                </a:solidFill>
              </a:rPr>
              <a:pPr/>
              <a:t>78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05122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95425" y="1184275"/>
            <a:ext cx="4264025" cy="31988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6011">
              <a:defRPr/>
            </a:pPr>
            <a:endParaRPr lang="en-US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8EA6DC-002B-445E-8805-EBCDD96612CC}" type="slidenum">
              <a:rPr lang="en-US" smtClean="0">
                <a:solidFill>
                  <a:prstClr val="black"/>
                </a:solidFill>
              </a:rPr>
              <a:pPr/>
              <a:t>79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52586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25E46B-90F5-4813-ABD1-B11C86048359}" type="slidenum">
              <a:rPr lang="en-US" smtClean="0">
                <a:solidFill>
                  <a:prstClr val="black"/>
                </a:solidFill>
              </a:rPr>
              <a:pPr/>
              <a:t>80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83518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67629487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F73056-6BEF-40F9-A431-5E4DC051DFE1}" type="slidenum">
              <a:rPr lang="en-US" smtClean="0">
                <a:solidFill>
                  <a:prstClr val="black"/>
                </a:solidFill>
              </a:rPr>
              <a:pPr/>
              <a:t>83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89311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F73056-6BEF-40F9-A431-5E4DC051DFE1}" type="slidenum">
              <a:rPr lang="en-US" smtClean="0">
                <a:solidFill>
                  <a:prstClr val="black"/>
                </a:solidFill>
              </a:rPr>
              <a:pPr/>
              <a:t>84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79560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F73056-6BEF-40F9-A431-5E4DC051DFE1}" type="slidenum">
              <a:rPr lang="en-US" smtClean="0">
                <a:solidFill>
                  <a:prstClr val="black"/>
                </a:solidFill>
              </a:rPr>
              <a:pPr/>
              <a:t>86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98633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F73056-6BEF-40F9-A431-5E4DC051DFE1}" type="slidenum">
              <a:rPr lang="en-US" smtClean="0">
                <a:solidFill>
                  <a:prstClr val="black"/>
                </a:solidFill>
              </a:rPr>
              <a:pPr/>
              <a:t>87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4150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31925" y="1163638"/>
            <a:ext cx="4189413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60499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0D97D9-941F-4C97-B773-D67E3E1FB0DA}" type="slidenum">
              <a:rPr lang="en-US" smtClean="0">
                <a:solidFill>
                  <a:srgbClr val="000000"/>
                </a:solidFill>
              </a:rPr>
              <a:pPr/>
              <a:t>17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52676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F73056-6BEF-40F9-A431-5E4DC051DFE1}" type="slidenum">
              <a:rPr lang="en-US" smtClean="0">
                <a:solidFill>
                  <a:prstClr val="black"/>
                </a:solidFill>
              </a:rPr>
              <a:pPr/>
              <a:t>88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29944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8375" y="758825"/>
            <a:ext cx="5053013" cy="37893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BD7EA-972C-4EFD-943C-7697F0F820D4}" type="slidenum">
              <a:rPr smtClean="0"/>
              <a:pPr/>
              <a:t>95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519506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8375" y="758825"/>
            <a:ext cx="5053013" cy="37893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BD7EA-972C-4EFD-943C-7697F0F820D4}" type="slidenum">
              <a:rPr smtClean="0">
                <a:solidFill>
                  <a:prstClr val="black"/>
                </a:solidFill>
              </a:rPr>
              <a:pPr/>
              <a:t>96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0050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z="1000" i="1" dirty="0">
              <a:ea typeface="ＭＳ Ｐゴシック" pitchFamily="34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0D1E6-935F-47B2-957C-E193588AB30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200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F3B8C58-506E-4A58-96FE-E5DF1BF61761}" type="slidenum">
              <a:rPr lang="en-US"/>
              <a:pPr/>
              <a:t>23</a:t>
            </a:fld>
            <a:endParaRPr lang="en-US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208998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BD307-518E-4BF6-81CC-75F9E09B405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6908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E19D0E-2BD8-4C35-BC3D-3F516BD09F33}" type="slidenum">
              <a:rPr lang="en-US"/>
              <a:pPr/>
              <a:t>26</a:t>
            </a:fld>
            <a:endParaRPr lang="en-US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lnSpc>
                <a:spcPct val="150000"/>
              </a:lnSpc>
            </a:pP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355345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media/image4.jpeg" TargetMode="External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jpe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600201"/>
            <a:ext cx="8229600" cy="2743200"/>
          </a:xfrm>
        </p:spPr>
        <p:txBody>
          <a:bodyPr anchor="t">
            <a:normAutofit/>
          </a:bodyPr>
          <a:lstStyle>
            <a:lvl1pPr>
              <a:defRPr sz="4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8" y="5590998"/>
            <a:ext cx="1267002" cy="12670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568" y="5651714"/>
            <a:ext cx="1271016" cy="114556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95609" y="5073134"/>
            <a:ext cx="27888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2">
                    <a:lumMod val="75000"/>
                  </a:schemeClr>
                </a:solidFill>
              </a:rPr>
              <a:t>In partnership with: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858000" y="5073134"/>
            <a:ext cx="2057400" cy="148006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600" b="1" dirty="0">
                <a:solidFill>
                  <a:schemeClr val="tx2">
                    <a:lumMod val="75000"/>
                  </a:schemeClr>
                </a:solidFill>
              </a:rPr>
              <a:t>Created by:</a:t>
            </a:r>
          </a:p>
          <a:p>
            <a:endParaRPr lang="en-US" sz="1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8" y="5590998"/>
            <a:ext cx="1267002" cy="126700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568" y="5651714"/>
            <a:ext cx="1271016" cy="114556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95609" y="5073134"/>
            <a:ext cx="27888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2">
                    <a:lumMod val="75000"/>
                  </a:schemeClr>
                </a:solidFill>
              </a:rPr>
              <a:t>In partnership with: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58000" y="5073134"/>
            <a:ext cx="2057400" cy="148006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600" b="1" dirty="0">
                <a:solidFill>
                  <a:schemeClr val="tx2">
                    <a:lumMod val="75000"/>
                  </a:schemeClr>
                </a:solidFill>
              </a:rPr>
              <a:t>Created by:</a:t>
            </a:r>
          </a:p>
          <a:p>
            <a:endParaRPr lang="en-US" sz="1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8" y="5590998"/>
            <a:ext cx="1267002" cy="12670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568" y="5651714"/>
            <a:ext cx="1271016" cy="114556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95609" y="5073134"/>
            <a:ext cx="27888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2">
                    <a:lumMod val="75000"/>
                  </a:schemeClr>
                </a:solidFill>
              </a:rPr>
              <a:t>In partnership with: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858000" y="5073134"/>
            <a:ext cx="2057400" cy="148006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600" b="1" dirty="0">
                <a:solidFill>
                  <a:schemeClr val="tx2">
                    <a:lumMod val="75000"/>
                  </a:schemeClr>
                </a:solidFill>
              </a:rPr>
              <a:t>Created by:</a:t>
            </a:r>
          </a:p>
          <a:p>
            <a:endParaRPr lang="en-US" sz="14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275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4742891-810C-4931-AB1E-CEDBFAE1A7D7}" type="datetimeFigureOut">
              <a:rPr lang="en-US" smtClean="0"/>
              <a:t>7/16/2019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4E73B-7810-4D23-AB85-E5C7FB8CA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8234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4742891-810C-4931-AB1E-CEDBFAE1A7D7}" type="datetimeFigureOut">
              <a:rPr lang="en-US" smtClean="0"/>
              <a:t>7/16/2019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4E73B-7810-4D23-AB85-E5C7FB8CA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9117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4742891-810C-4931-AB1E-CEDBFAE1A7D7}" type="datetimeFigureOut">
              <a:rPr lang="en-US" smtClean="0"/>
              <a:t>7/16/2019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4E73B-7810-4D23-AB85-E5C7FB8CA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6700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50399" cy="29718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2971801"/>
            <a:ext cx="8229600" cy="1443130"/>
          </a:xfrm>
        </p:spPr>
        <p:txBody>
          <a:bodyPr anchor="t">
            <a:normAutofit/>
          </a:bodyPr>
          <a:lstStyle>
            <a:lvl1pPr>
              <a:defRPr sz="4000" b="1"/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69536"/>
            <a:ext cx="4958456" cy="6001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8" y="5590998"/>
            <a:ext cx="1267002" cy="12670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568" y="5651714"/>
            <a:ext cx="1271016" cy="114556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95609" y="5073134"/>
            <a:ext cx="27888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2">
                    <a:lumMod val="75000"/>
                  </a:schemeClr>
                </a:solidFill>
              </a:rPr>
              <a:t>In partnership with: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858000" y="5073134"/>
            <a:ext cx="2057400" cy="148006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600" b="1" dirty="0">
                <a:solidFill>
                  <a:schemeClr val="tx2">
                    <a:lumMod val="75000"/>
                  </a:schemeClr>
                </a:solidFill>
              </a:rPr>
              <a:t>Created by:</a:t>
            </a:r>
          </a:p>
          <a:p>
            <a:endParaRPr lang="en-US" sz="1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50399" cy="29718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69536"/>
            <a:ext cx="4958456" cy="6001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8" y="5590998"/>
            <a:ext cx="1267002" cy="126700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568" y="5651714"/>
            <a:ext cx="1271016" cy="114556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95609" y="5073134"/>
            <a:ext cx="27888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2">
                    <a:lumMod val="75000"/>
                  </a:schemeClr>
                </a:solidFill>
              </a:rPr>
              <a:t>In partnership with: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58000" y="5073134"/>
            <a:ext cx="2057400" cy="148006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600" b="1" dirty="0">
                <a:solidFill>
                  <a:schemeClr val="tx2">
                    <a:lumMod val="75000"/>
                  </a:schemeClr>
                </a:solidFill>
              </a:rPr>
              <a:t>Created by:</a:t>
            </a:r>
          </a:p>
          <a:p>
            <a:endParaRPr lang="en-US" sz="14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8369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50399" cy="29718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2971801"/>
            <a:ext cx="8229600" cy="1443130"/>
          </a:xfrm>
        </p:spPr>
        <p:txBody>
          <a:bodyPr anchor="t">
            <a:normAutofit/>
          </a:bodyPr>
          <a:lstStyle>
            <a:lvl1pPr>
              <a:defRPr sz="4000" b="1"/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69536"/>
            <a:ext cx="4958456" cy="6001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8" y="5590998"/>
            <a:ext cx="1267002" cy="12670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568" y="5651714"/>
            <a:ext cx="1271016" cy="114556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95609" y="5073134"/>
            <a:ext cx="27888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2">
                    <a:lumMod val="75000"/>
                  </a:schemeClr>
                </a:solidFill>
              </a:rPr>
              <a:t>In partnership with: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858000" y="5073134"/>
            <a:ext cx="2057400" cy="148006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600" b="1" dirty="0">
                <a:solidFill>
                  <a:schemeClr val="tx2">
                    <a:lumMod val="75000"/>
                  </a:schemeClr>
                </a:solidFill>
              </a:rPr>
              <a:t>Created by:</a:t>
            </a:r>
          </a:p>
          <a:p>
            <a:endParaRPr lang="en-US" sz="14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4015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4742891-810C-4931-AB1E-CEDBFAE1A7D7}" type="datetimeFigureOut">
              <a:rPr lang="en-US" smtClean="0"/>
              <a:t>7/16/2019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4E73B-7810-4D23-AB85-E5C7FB8CA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3429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8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381000" y="1600200"/>
            <a:ext cx="8458200" cy="4572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81000" y="6248400"/>
            <a:ext cx="7162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5452"/>
                </a:solidFill>
                <a:ea typeface="MS PGothic" pitchFamily="34" charset="-128"/>
                <a:cs typeface="MS PGothic" pitchFamily="34" charset="-128"/>
              </a:defRPr>
            </a:lvl1pPr>
          </a:lstStyle>
          <a:p>
            <a:pPr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0866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600201"/>
            <a:ext cx="8229600" cy="2743200"/>
          </a:xfrm>
        </p:spPr>
        <p:txBody>
          <a:bodyPr anchor="t">
            <a:normAutofit/>
          </a:bodyPr>
          <a:lstStyle>
            <a:lvl1pPr>
              <a:defRPr sz="4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8" y="5590998"/>
            <a:ext cx="1267002" cy="12670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568" y="5651714"/>
            <a:ext cx="1271016" cy="114556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95609" y="5073134"/>
            <a:ext cx="27888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1F497D">
                    <a:lumMod val="75000"/>
                  </a:srgbClr>
                </a:solidFill>
              </a:rPr>
              <a:t>In partnership with: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858000" y="5073134"/>
            <a:ext cx="2057400" cy="148006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600" b="1" dirty="0">
                <a:solidFill>
                  <a:srgbClr val="1F497D">
                    <a:lumMod val="75000"/>
                  </a:srgbClr>
                </a:solidFill>
              </a:rPr>
              <a:t>Created by:</a:t>
            </a:r>
          </a:p>
          <a:p>
            <a:endParaRPr lang="en-US" sz="1400" b="1" dirty="0">
              <a:solidFill>
                <a:srgbClr val="1F497D">
                  <a:lumMod val="75000"/>
                </a:srgbClr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8" y="5590998"/>
            <a:ext cx="1267002" cy="126700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568" y="5651714"/>
            <a:ext cx="1271016" cy="114556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95609" y="5073134"/>
            <a:ext cx="27888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1F497D">
                    <a:lumMod val="75000"/>
                  </a:srgbClr>
                </a:solidFill>
              </a:rPr>
              <a:t>In partnership with: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58000" y="5073134"/>
            <a:ext cx="2057400" cy="148006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600" b="1" dirty="0">
                <a:solidFill>
                  <a:srgbClr val="1F497D">
                    <a:lumMod val="75000"/>
                  </a:srgbClr>
                </a:solidFill>
              </a:rPr>
              <a:t>Created by:</a:t>
            </a:r>
          </a:p>
          <a:p>
            <a:endParaRPr lang="en-US" sz="1400" b="1" dirty="0">
              <a:solidFill>
                <a:srgbClr val="1F497D">
                  <a:lumMod val="75000"/>
                </a:srgbClr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8" y="5590998"/>
            <a:ext cx="1267002" cy="12670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568" y="5651714"/>
            <a:ext cx="1271016" cy="114556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95609" y="5073134"/>
            <a:ext cx="27888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1F497D">
                    <a:lumMod val="75000"/>
                  </a:srgbClr>
                </a:solidFill>
              </a:rPr>
              <a:t>In partnership with: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858000" y="5073134"/>
            <a:ext cx="2057400" cy="148006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600" b="1" dirty="0">
                <a:solidFill>
                  <a:srgbClr val="1F497D">
                    <a:lumMod val="75000"/>
                  </a:srgbClr>
                </a:solidFill>
              </a:rPr>
              <a:t>Created by:</a:t>
            </a:r>
          </a:p>
          <a:p>
            <a:endParaRPr lang="en-US" sz="1400" b="1" dirty="0">
              <a:solidFill>
                <a:srgbClr val="1F497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3826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600201"/>
            <a:ext cx="8229600" cy="2743200"/>
          </a:xfrm>
        </p:spPr>
        <p:txBody>
          <a:bodyPr anchor="t">
            <a:normAutofit/>
          </a:bodyPr>
          <a:lstStyle>
            <a:lvl1pPr>
              <a:defRPr sz="4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4645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43BCDA-A9FB-D147-B591-53E9B6478A33}" type="datetime1">
              <a:rPr lang="en-US" smtClean="0">
                <a:solidFill>
                  <a:prstClr val="black"/>
                </a:solidFill>
              </a:rPr>
              <a:pPr/>
              <a:t>7/16/2019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F81BD">
                  <a:lumMod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B7113-DFAB-4372-AB98-A34E4D3E9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882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600201"/>
            <a:ext cx="8229600" cy="2743200"/>
          </a:xfrm>
        </p:spPr>
        <p:txBody>
          <a:bodyPr anchor="t">
            <a:normAutofit/>
          </a:bodyPr>
          <a:lstStyle>
            <a:lvl1pPr>
              <a:defRPr sz="4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045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B06B5B6-1A25-3844-B6AF-286EAF7824E9}" type="datetime1">
              <a:rPr lang="en-US" smtClean="0">
                <a:solidFill>
                  <a:prstClr val="black"/>
                </a:solidFill>
              </a:rPr>
              <a:pPr/>
              <a:t>7/16/2019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F81BD">
                  <a:lumMod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B7113-DFAB-4372-AB98-A34E4D3E9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023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92A4EA9-969E-664C-A4A9-18FFD42415D9}" type="datetime1">
              <a:rPr lang="en-US" smtClean="0">
                <a:solidFill>
                  <a:prstClr val="black"/>
                </a:solidFill>
              </a:rPr>
              <a:pPr/>
              <a:t>7/16/2019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F81BD">
                  <a:lumMod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B7113-DFAB-4372-AB98-A34E4D3E9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2985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C14959E-CF4B-7A47-A656-79AC7DD21F39}" type="datetime1">
              <a:rPr lang="en-US" smtClean="0">
                <a:solidFill>
                  <a:prstClr val="black"/>
                </a:solidFill>
              </a:rPr>
              <a:pPr/>
              <a:t>7/16/2019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F81BD">
                  <a:lumMod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B7113-DFAB-4372-AB98-A34E4D3E9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8730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CEDE07-D13A-4D45-ADBC-9478977C78C1}" type="datetime1">
              <a:rPr lang="en-US" smtClean="0">
                <a:solidFill>
                  <a:prstClr val="black"/>
                </a:solidFill>
              </a:rPr>
              <a:pPr/>
              <a:t>7/16/2019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F81BD">
                  <a:lumMod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B7113-DFAB-4372-AB98-A34E4D3E9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7427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4CABDD7-E7D9-2B41-B600-2305522F1BF6}" type="datetime1">
              <a:rPr lang="en-US" smtClean="0">
                <a:solidFill>
                  <a:prstClr val="black"/>
                </a:solidFill>
              </a:rPr>
              <a:pPr/>
              <a:t>7/16/2019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F81BD">
                  <a:lumMod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B7113-DFAB-4372-AB98-A34E4D3E9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4328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2A41FDE-226C-C748-9908-E9BB5753A432}" type="datetime1">
              <a:rPr lang="en-US" smtClean="0">
                <a:solidFill>
                  <a:prstClr val="black"/>
                </a:solidFill>
              </a:rPr>
              <a:pPr/>
              <a:t>7/16/2019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F81BD">
                  <a:lumMod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B7113-DFAB-4372-AB98-A34E4D3E9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4128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EC8A103-C143-314E-8680-24D828F374F0}" type="datetime1">
              <a:rPr lang="en-US" smtClean="0">
                <a:solidFill>
                  <a:prstClr val="black"/>
                </a:solidFill>
              </a:rPr>
              <a:pPr/>
              <a:t>7/16/2019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F81BD">
                  <a:lumMod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B7113-DFAB-4372-AB98-A34E4D3E9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9454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A8E831D-2971-6841-AD6F-F36442C53D0D}" type="datetime1">
              <a:rPr lang="en-US" smtClean="0">
                <a:solidFill>
                  <a:prstClr val="black"/>
                </a:solidFill>
              </a:rPr>
              <a:pPr/>
              <a:t>7/16/2019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F81BD">
                  <a:lumMod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B7113-DFAB-4372-AB98-A34E4D3E9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4105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72A346F-05E7-224E-9667-4D589ACEB68F}" type="datetime1">
              <a:rPr lang="en-US" smtClean="0">
                <a:solidFill>
                  <a:prstClr val="black"/>
                </a:solidFill>
              </a:rPr>
              <a:pPr/>
              <a:t>7/16/2019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F81BD">
                  <a:lumMod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B7113-DFAB-4372-AB98-A34E4D3E9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2796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50399" cy="29718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2971801"/>
            <a:ext cx="8229600" cy="1443130"/>
          </a:xfrm>
        </p:spPr>
        <p:txBody>
          <a:bodyPr anchor="t">
            <a:normAutofit/>
          </a:bodyPr>
          <a:lstStyle>
            <a:lvl1pPr>
              <a:defRPr sz="4000" b="1"/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69536"/>
            <a:ext cx="4958456" cy="6001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8" y="5590998"/>
            <a:ext cx="1267002" cy="12670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568" y="5651714"/>
            <a:ext cx="1271016" cy="114556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95609" y="5073134"/>
            <a:ext cx="27888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1F497D">
                    <a:lumMod val="75000"/>
                  </a:srgbClr>
                </a:solidFill>
              </a:rPr>
              <a:t>In partnership with: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858000" y="5073134"/>
            <a:ext cx="2057400" cy="148006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600" b="1" dirty="0">
                <a:solidFill>
                  <a:srgbClr val="1F497D">
                    <a:lumMod val="75000"/>
                  </a:srgbClr>
                </a:solidFill>
              </a:rPr>
              <a:t>Created by:</a:t>
            </a:r>
          </a:p>
          <a:p>
            <a:endParaRPr lang="en-US" sz="1400" b="1" dirty="0">
              <a:solidFill>
                <a:srgbClr val="1F497D">
                  <a:lumMod val="75000"/>
                </a:srgb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50399" cy="29718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69536"/>
            <a:ext cx="4958456" cy="6001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8" y="5590998"/>
            <a:ext cx="1267002" cy="126700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568" y="5651714"/>
            <a:ext cx="1271016" cy="114556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95609" y="5073134"/>
            <a:ext cx="27888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1F497D">
                    <a:lumMod val="75000"/>
                  </a:srgbClr>
                </a:solidFill>
              </a:rPr>
              <a:t>In partnership with: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58000" y="5073134"/>
            <a:ext cx="2057400" cy="148006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600" b="1" dirty="0">
                <a:solidFill>
                  <a:srgbClr val="1F497D">
                    <a:lumMod val="75000"/>
                  </a:srgbClr>
                </a:solidFill>
              </a:rPr>
              <a:t>Created by:</a:t>
            </a:r>
          </a:p>
          <a:p>
            <a:endParaRPr lang="en-US" sz="1400" b="1" dirty="0">
              <a:solidFill>
                <a:srgbClr val="1F497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435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4742891-810C-4931-AB1E-CEDBFAE1A7D7}" type="datetimeFigureOut">
              <a:rPr lang="en-US" smtClean="0"/>
              <a:t>7/16/2019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4E73B-7810-4D23-AB85-E5C7FB8CA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7920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50399" cy="29718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2971801"/>
            <a:ext cx="8229600" cy="1443130"/>
          </a:xfrm>
        </p:spPr>
        <p:txBody>
          <a:bodyPr anchor="t">
            <a:normAutofit/>
          </a:bodyPr>
          <a:lstStyle>
            <a:lvl1pPr>
              <a:defRPr sz="4000" b="1"/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69536"/>
            <a:ext cx="4958456" cy="6001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8" y="5590998"/>
            <a:ext cx="1267002" cy="12670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568" y="5651714"/>
            <a:ext cx="1271016" cy="114556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95609" y="5073134"/>
            <a:ext cx="27888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1F497D">
                    <a:lumMod val="75000"/>
                  </a:srgbClr>
                </a:solidFill>
              </a:rPr>
              <a:t>In partnership with: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858000" y="5073134"/>
            <a:ext cx="2057400" cy="148006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600" b="1" dirty="0">
                <a:solidFill>
                  <a:srgbClr val="1F497D">
                    <a:lumMod val="75000"/>
                  </a:srgbClr>
                </a:solidFill>
              </a:rPr>
              <a:t>Created by:</a:t>
            </a:r>
          </a:p>
          <a:p>
            <a:endParaRPr lang="en-US" sz="1400" b="1" dirty="0">
              <a:solidFill>
                <a:srgbClr val="1F497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3475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148E34-FE6B-AB45-B9E0-77239185B109}" type="datetime1">
              <a:rPr lang="en-US" smtClean="0">
                <a:solidFill>
                  <a:prstClr val="black"/>
                </a:solidFill>
              </a:rPr>
              <a:pPr/>
              <a:t>7/16/2019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F81BD">
                  <a:lumMod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B7113-DFAB-4372-AB98-A34E4D3E9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625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8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381000" y="1600200"/>
            <a:ext cx="8458200" cy="4572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81000" y="6248400"/>
            <a:ext cx="7162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5452"/>
                </a:solidFill>
                <a:ea typeface="MS PGothic" pitchFamily="34" charset="-128"/>
                <a:cs typeface="MS PGothic" pitchFamily="34" charset="-128"/>
              </a:defRPr>
            </a:lvl1pPr>
          </a:lstStyle>
          <a:p>
            <a:pPr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46550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blipFill>
          <a:blip r:embed="rId2" r:link="rId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Adelka\Desktop\POZADI na ppt_2012_titlka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-4764" y="0"/>
            <a:ext cx="914876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 txBox="1">
            <a:spLocks noGrp="1"/>
          </p:cNvSpPr>
          <p:nvPr>
            <p:ph type="ctrTitle"/>
          </p:nvPr>
        </p:nvSpPr>
        <p:spPr>
          <a:xfrm>
            <a:off x="457200" y="2548259"/>
            <a:ext cx="8229600" cy="2633343"/>
          </a:xfrm>
        </p:spPr>
        <p:txBody>
          <a:bodyPr/>
          <a:lstStyle>
            <a:lvl1pPr>
              <a:defRPr lang="cs-CZ" sz="3600">
                <a:solidFill>
                  <a:srgbClr val="061B16"/>
                </a:solidFill>
              </a:defRPr>
            </a:lvl1pPr>
          </a:lstStyle>
          <a:p>
            <a:pPr lvl="0"/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4" name="Rectangle 3"/>
          <p:cNvSpPr txBox="1">
            <a:spLocks noGrp="1"/>
          </p:cNvSpPr>
          <p:nvPr>
            <p:ph type="subTitle" idx="1"/>
          </p:nvPr>
        </p:nvSpPr>
        <p:spPr>
          <a:xfrm>
            <a:off x="468309" y="5407020"/>
            <a:ext cx="8280404" cy="1009012"/>
          </a:xfrm>
        </p:spPr>
        <p:txBody>
          <a:bodyPr/>
          <a:lstStyle>
            <a:lvl1pPr marL="0" indent="0">
              <a:spcBef>
                <a:spcPts val="100"/>
              </a:spcBef>
              <a:buNone/>
              <a:defRPr lang="cs-CZ" sz="2000"/>
            </a:lvl1pPr>
          </a:lstStyle>
          <a:p>
            <a:pPr lvl="0"/>
            <a:r>
              <a:rPr lang="cs-CZ"/>
              <a:t>Klepnutím lze upravit styl předlohy podnadpisů.</a:t>
            </a:r>
            <a:endParaRPr lang="en-US"/>
          </a:p>
        </p:txBody>
      </p:sp>
      <p:sp>
        <p:nvSpPr>
          <p:cNvPr id="5" name="Rectangle 4"/>
          <p:cNvSpPr txBox="1">
            <a:spLocks noGrp="1"/>
          </p:cNvSpPr>
          <p:nvPr>
            <p:ph type="dt" sz="half" idx="7"/>
          </p:nvPr>
        </p:nvSpPr>
        <p:spPr>
          <a:xfrm>
            <a:off x="6769102" y="6530973"/>
            <a:ext cx="2133596" cy="260347"/>
          </a:xfrm>
        </p:spPr>
        <p:txBody>
          <a:bodyPr/>
          <a:lstStyle>
            <a:lvl1pPr>
              <a:defRPr/>
            </a:lvl1pPr>
          </a:lstStyle>
          <a:p>
            <a:fld id="{6559F1FC-E0AF-40FD-A17E-39EA81CB9F6A}" type="datetime3">
              <a:rPr lang="en-US"/>
              <a:pPr/>
              <a:t>16 July 2019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866124"/>
      </p:ext>
    </p:extLst>
  </p:cSld>
  <p:clrMapOvr>
    <a:masterClrMapping/>
  </p:clrMapOvr>
  <p:transition/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cs-CZ"/>
            </a:lvl1pPr>
          </a:lstStyle>
          <a:p>
            <a:pPr lvl="0"/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 lang="cs-CZ"/>
            </a:lvl1pPr>
            <a:lvl2pPr>
              <a:defRPr lang="cs-CZ"/>
            </a:lvl2pPr>
            <a:lvl3pPr>
              <a:defRPr lang="cs-CZ"/>
            </a:lvl3pPr>
            <a:lvl4pPr>
              <a:defRPr lang="cs-CZ"/>
            </a:lvl4pPr>
            <a:lvl5pPr>
              <a:defRPr lang="cs-CZ"/>
            </a:lvl5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Rectangle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0353EA00-A1DC-46C2-8CF7-DCF1AAA4C7A4}" type="datetime3">
              <a:rPr lang="en-US"/>
              <a:pPr/>
              <a:t>16 July 2019</a:t>
            </a:fld>
            <a:endParaRPr lang="en-US"/>
          </a:p>
        </p:txBody>
      </p:sp>
      <p:sp>
        <p:nvSpPr>
          <p:cNvPr id="5" name="Rectangle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r>
              <a:t>strana </a:t>
            </a:r>
            <a:fld id="{B4012C17-259A-48A3-9068-86077CCD36E3}" type="slidenum">
              <a:rPr/>
              <a:pPr/>
              <a:t>‹#›</a:t>
            </a:fld>
            <a:endParaRPr lang="en-US"/>
          </a:p>
        </p:txBody>
      </p:sp>
      <p:sp>
        <p:nvSpPr>
          <p:cNvPr id="6" name="Rectangle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r>
              <a:t>GPS ČR 2008</a:t>
            </a:r>
          </a:p>
        </p:txBody>
      </p:sp>
    </p:spTree>
    <p:extLst>
      <p:ext uri="{BB962C8B-B14F-4D97-AF65-F5344CB8AC3E}">
        <p14:creationId xmlns:p14="http://schemas.microsoft.com/office/powerpoint/2010/main" val="2589591085"/>
      </p:ext>
    </p:extLst>
  </p:cSld>
  <p:clrMapOvr>
    <a:masterClrMapping/>
  </p:clrMapOvr>
  <p:transition/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>
          <a:xfrm>
            <a:off x="722311" y="4406895"/>
            <a:ext cx="7772400" cy="1362071"/>
          </a:xfrm>
        </p:spPr>
        <p:txBody>
          <a:bodyPr anchor="t"/>
          <a:lstStyle>
            <a:lvl1pPr>
              <a:defRPr lang="cs-CZ" sz="4000" cap="all"/>
            </a:lvl1pPr>
          </a:lstStyle>
          <a:p>
            <a:pPr lvl="0"/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1"/>
          </p:nvPr>
        </p:nvSpPr>
        <p:spPr>
          <a:xfrm>
            <a:off x="722311" y="2906713"/>
            <a:ext cx="7772400" cy="1500182"/>
          </a:xfrm>
        </p:spPr>
        <p:txBody>
          <a:bodyPr anchor="b"/>
          <a:lstStyle>
            <a:lvl1pPr marL="0" indent="0">
              <a:spcBef>
                <a:spcPts val="500"/>
              </a:spcBef>
              <a:buNone/>
              <a:defRPr lang="cs-CZ" sz="2000"/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9B46F383-F5B9-4061-BFDE-E478F65F04AD}" type="datetime3">
              <a:rPr lang="en-US"/>
              <a:pPr/>
              <a:t>16 July 2019</a:t>
            </a:fld>
            <a:endParaRPr lang="en-US"/>
          </a:p>
        </p:txBody>
      </p:sp>
      <p:sp>
        <p:nvSpPr>
          <p:cNvPr id="5" name="Rectangle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r>
              <a:t>strana </a:t>
            </a:r>
            <a:fld id="{91E652BF-5D8E-4001-8957-39FC0D015F3C}" type="slidenum">
              <a:rPr/>
              <a:pPr/>
              <a:t>‹#›</a:t>
            </a:fld>
            <a:endParaRPr lang="en-US"/>
          </a:p>
        </p:txBody>
      </p:sp>
      <p:sp>
        <p:nvSpPr>
          <p:cNvPr id="6" name="Rectangle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r>
              <a:t>GPS ČR 2008</a:t>
            </a:r>
          </a:p>
        </p:txBody>
      </p:sp>
    </p:spTree>
    <p:extLst>
      <p:ext uri="{BB962C8B-B14F-4D97-AF65-F5344CB8AC3E}">
        <p14:creationId xmlns:p14="http://schemas.microsoft.com/office/powerpoint/2010/main" val="1787910749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cs-CZ"/>
            </a:lvl1pPr>
          </a:lstStyle>
          <a:p>
            <a:pPr lvl="0"/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 txBox="1">
            <a:spLocks noGrp="1"/>
          </p:cNvSpPr>
          <p:nvPr>
            <p:ph idx="1"/>
          </p:nvPr>
        </p:nvSpPr>
        <p:spPr>
          <a:xfrm>
            <a:off x="620713" y="1484308"/>
            <a:ext cx="3957632" cy="4670426"/>
          </a:xfrm>
        </p:spPr>
        <p:txBody>
          <a:bodyPr/>
          <a:lstStyle>
            <a:lvl1pPr>
              <a:spcBef>
                <a:spcPts val="700"/>
              </a:spcBef>
              <a:defRPr lang="cs-CZ" sz="2800"/>
            </a:lvl1pPr>
            <a:lvl2pPr>
              <a:spcBef>
                <a:spcPts val="600"/>
              </a:spcBef>
              <a:defRPr lang="cs-CZ" sz="2400"/>
            </a:lvl2pPr>
            <a:lvl3pPr>
              <a:spcBef>
                <a:spcPts val="500"/>
              </a:spcBef>
              <a:defRPr lang="cs-CZ" sz="2000"/>
            </a:lvl3pPr>
            <a:lvl4pPr>
              <a:spcBef>
                <a:spcPts val="400"/>
              </a:spcBef>
              <a:defRPr lang="cs-CZ" sz="1800"/>
            </a:lvl4pPr>
            <a:lvl5pPr>
              <a:spcBef>
                <a:spcPts val="400"/>
              </a:spcBef>
              <a:defRPr lang="cs-CZ" sz="1800"/>
            </a:lvl5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obsah 3"/>
          <p:cNvSpPr txBox="1">
            <a:spLocks noGrp="1"/>
          </p:cNvSpPr>
          <p:nvPr>
            <p:ph idx="2"/>
          </p:nvPr>
        </p:nvSpPr>
        <p:spPr>
          <a:xfrm>
            <a:off x="4730748" y="1484308"/>
            <a:ext cx="3959223" cy="4670426"/>
          </a:xfrm>
        </p:spPr>
        <p:txBody>
          <a:bodyPr/>
          <a:lstStyle>
            <a:lvl1pPr>
              <a:spcBef>
                <a:spcPts val="700"/>
              </a:spcBef>
              <a:defRPr lang="cs-CZ" sz="2800"/>
            </a:lvl1pPr>
            <a:lvl2pPr>
              <a:spcBef>
                <a:spcPts val="600"/>
              </a:spcBef>
              <a:defRPr lang="cs-CZ" sz="2400"/>
            </a:lvl2pPr>
            <a:lvl3pPr>
              <a:spcBef>
                <a:spcPts val="500"/>
              </a:spcBef>
              <a:defRPr lang="cs-CZ" sz="2000"/>
            </a:lvl3pPr>
            <a:lvl4pPr>
              <a:spcBef>
                <a:spcPts val="400"/>
              </a:spcBef>
              <a:defRPr lang="cs-CZ" sz="1800"/>
            </a:lvl4pPr>
            <a:lvl5pPr>
              <a:spcBef>
                <a:spcPts val="400"/>
              </a:spcBef>
              <a:defRPr lang="cs-CZ" sz="1800"/>
            </a:lvl5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Rectangle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1AE48A2E-5B4C-4D72-8197-3240ED28FDE8}" type="datetime3">
              <a:rPr lang="en-US"/>
              <a:pPr/>
              <a:t>16 July 2019</a:t>
            </a:fld>
            <a:endParaRPr lang="en-US"/>
          </a:p>
        </p:txBody>
      </p:sp>
      <p:sp>
        <p:nvSpPr>
          <p:cNvPr id="6" name="Rectangle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r>
              <a:t>strana </a:t>
            </a:r>
            <a:fld id="{D0874799-DEF3-4C8F-9DC6-9CF76E347CA1}" type="slidenum">
              <a:rPr/>
              <a:pPr/>
              <a:t>‹#›</a:t>
            </a:fld>
            <a:endParaRPr lang="en-US"/>
          </a:p>
        </p:txBody>
      </p:sp>
      <p:sp>
        <p:nvSpPr>
          <p:cNvPr id="7" name="Rectangle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r>
              <a:t>GPS ČR 2008</a:t>
            </a:r>
          </a:p>
        </p:txBody>
      </p:sp>
    </p:spTree>
    <p:extLst>
      <p:ext uri="{BB962C8B-B14F-4D97-AF65-F5344CB8AC3E}">
        <p14:creationId xmlns:p14="http://schemas.microsoft.com/office/powerpoint/2010/main" val="109041804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</p:spPr>
        <p:txBody>
          <a:bodyPr/>
          <a:lstStyle>
            <a:lvl1pPr>
              <a:defRPr lang="cs-CZ"/>
            </a:lvl1pPr>
          </a:lstStyle>
          <a:p>
            <a:pPr lvl="0"/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4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lang="cs-CZ" sz="2400" b="1"/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 txBox="1">
            <a:spLocks noGrp="1"/>
          </p:cNvSpPr>
          <p:nvPr>
            <p:ph idx="2"/>
          </p:nvPr>
        </p:nvSpPr>
        <p:spPr>
          <a:xfrm>
            <a:off x="457200" y="2174872"/>
            <a:ext cx="4040184" cy="3951286"/>
          </a:xfrm>
        </p:spPr>
        <p:txBody>
          <a:bodyPr/>
          <a:lstStyle>
            <a:lvl1pPr>
              <a:spcBef>
                <a:spcPts val="600"/>
              </a:spcBef>
              <a:defRPr lang="cs-CZ" sz="2400"/>
            </a:lvl1pPr>
            <a:lvl2pPr>
              <a:spcBef>
                <a:spcPts val="500"/>
              </a:spcBef>
              <a:defRPr lang="cs-CZ" sz="2000"/>
            </a:lvl2pPr>
            <a:lvl3pPr>
              <a:spcBef>
                <a:spcPts val="400"/>
              </a:spcBef>
              <a:defRPr lang="cs-CZ" sz="1800"/>
            </a:lvl3pPr>
            <a:lvl4pPr>
              <a:spcBef>
                <a:spcPts val="400"/>
              </a:spcBef>
              <a:defRPr lang="cs-CZ" sz="1600"/>
            </a:lvl4pPr>
            <a:lvl5pPr>
              <a:spcBef>
                <a:spcPts val="400"/>
              </a:spcBef>
              <a:defRPr lang="cs-CZ" sz="1600"/>
            </a:lvl5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text 4"/>
          <p:cNvSpPr txBox="1">
            <a:spLocks noGrp="1"/>
          </p:cNvSpPr>
          <p:nvPr>
            <p:ph type="body" idx="3"/>
          </p:nvPr>
        </p:nvSpPr>
        <p:spPr>
          <a:xfrm>
            <a:off x="4645023" y="1535113"/>
            <a:ext cx="4041776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lang="cs-CZ" sz="2400" b="1"/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 txBox="1">
            <a:spLocks noGrp="1"/>
          </p:cNvSpPr>
          <p:nvPr>
            <p:ph idx="4"/>
          </p:nvPr>
        </p:nvSpPr>
        <p:spPr>
          <a:xfrm>
            <a:off x="4645023" y="2174872"/>
            <a:ext cx="4041776" cy="3951286"/>
          </a:xfrm>
        </p:spPr>
        <p:txBody>
          <a:bodyPr/>
          <a:lstStyle>
            <a:lvl1pPr>
              <a:spcBef>
                <a:spcPts val="600"/>
              </a:spcBef>
              <a:defRPr lang="cs-CZ" sz="2400"/>
            </a:lvl1pPr>
            <a:lvl2pPr>
              <a:spcBef>
                <a:spcPts val="500"/>
              </a:spcBef>
              <a:defRPr lang="cs-CZ" sz="2000"/>
            </a:lvl2pPr>
            <a:lvl3pPr>
              <a:spcBef>
                <a:spcPts val="400"/>
              </a:spcBef>
              <a:defRPr lang="cs-CZ" sz="1800"/>
            </a:lvl3pPr>
            <a:lvl4pPr>
              <a:spcBef>
                <a:spcPts val="400"/>
              </a:spcBef>
              <a:defRPr lang="cs-CZ" sz="1600"/>
            </a:lvl4pPr>
            <a:lvl5pPr>
              <a:spcBef>
                <a:spcPts val="400"/>
              </a:spcBef>
              <a:defRPr lang="cs-CZ" sz="1600"/>
            </a:lvl5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Rectangle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479C184D-DC48-4959-8A82-BC68E51354BA}" type="datetime3">
              <a:rPr lang="en-US"/>
              <a:pPr/>
              <a:t>16 July 2019</a:t>
            </a:fld>
            <a:endParaRPr lang="en-US"/>
          </a:p>
        </p:txBody>
      </p:sp>
      <p:sp>
        <p:nvSpPr>
          <p:cNvPr id="8" name="Rectangle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r>
              <a:t>strana </a:t>
            </a:r>
            <a:fld id="{1BC9065F-DC9B-4C09-BA08-AAC282CB379E}" type="slidenum">
              <a:rPr/>
              <a:pPr/>
              <a:t>‹#›</a:t>
            </a:fld>
            <a:endParaRPr lang="en-US"/>
          </a:p>
        </p:txBody>
      </p:sp>
      <p:sp>
        <p:nvSpPr>
          <p:cNvPr id="9" name="Rectangle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r>
              <a:t>GPS ČR 2008</a:t>
            </a:r>
          </a:p>
        </p:txBody>
      </p:sp>
    </p:spTree>
    <p:extLst>
      <p:ext uri="{BB962C8B-B14F-4D97-AF65-F5344CB8AC3E}">
        <p14:creationId xmlns:p14="http://schemas.microsoft.com/office/powerpoint/2010/main" val="3565634088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cs-CZ"/>
            </a:lvl1pPr>
          </a:lstStyle>
          <a:p>
            <a:pPr lvl="0"/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Rectangle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BF7B6EC5-12B4-4A35-9C57-B12A7795E98A}" type="datetime3">
              <a:rPr lang="en-US"/>
              <a:pPr/>
              <a:t>16 July 2019</a:t>
            </a:fld>
            <a:endParaRPr lang="en-US"/>
          </a:p>
        </p:txBody>
      </p:sp>
      <p:sp>
        <p:nvSpPr>
          <p:cNvPr id="4" name="Rectangle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r>
              <a:t>strana </a:t>
            </a:r>
            <a:fld id="{9551F46A-65FE-49E2-A7FE-A955E1D11084}" type="slidenum">
              <a:rPr/>
              <a:pPr/>
              <a:t>‹#›</a:t>
            </a:fld>
            <a:endParaRPr lang="en-US"/>
          </a:p>
        </p:txBody>
      </p:sp>
      <p:sp>
        <p:nvSpPr>
          <p:cNvPr id="5" name="Rectangle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r>
              <a:t>GPS ČR 2008</a:t>
            </a:r>
          </a:p>
        </p:txBody>
      </p:sp>
    </p:spTree>
    <p:extLst>
      <p:ext uri="{BB962C8B-B14F-4D97-AF65-F5344CB8AC3E}">
        <p14:creationId xmlns:p14="http://schemas.microsoft.com/office/powerpoint/2010/main" val="2522285486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CA5481C0-0276-48CD-8CF8-7691F804B154}" type="datetime3">
              <a:rPr lang="en-US"/>
              <a:pPr/>
              <a:t>16 July 2019</a:t>
            </a:fld>
            <a:endParaRPr lang="en-US"/>
          </a:p>
        </p:txBody>
      </p:sp>
      <p:sp>
        <p:nvSpPr>
          <p:cNvPr id="3" name="Rectangle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r>
              <a:t>strana </a:t>
            </a:r>
            <a:fld id="{FED3B880-B2CF-4D04-854D-B93537A25AAB}" type="slidenum">
              <a:rPr/>
              <a:pPr/>
              <a:t>‹#›</a:t>
            </a:fld>
            <a:endParaRPr lang="en-US"/>
          </a:p>
        </p:txBody>
      </p:sp>
      <p:sp>
        <p:nvSpPr>
          <p:cNvPr id="4" name="Rectangle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r>
              <a:t>GPS ČR 2008</a:t>
            </a:r>
          </a:p>
        </p:txBody>
      </p:sp>
    </p:spTree>
    <p:extLst>
      <p:ext uri="{BB962C8B-B14F-4D97-AF65-F5344CB8AC3E}">
        <p14:creationId xmlns:p14="http://schemas.microsoft.com/office/powerpoint/2010/main" val="193119674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4742891-810C-4931-AB1E-CEDBFAE1A7D7}" type="datetimeFigureOut">
              <a:rPr lang="en-US" smtClean="0"/>
              <a:t>7/16/2019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4E73B-7810-4D23-AB85-E5C7FB8CA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91197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>
          <a:xfrm>
            <a:off x="457200" y="273048"/>
            <a:ext cx="3008311" cy="1162046"/>
          </a:xfrm>
        </p:spPr>
        <p:txBody>
          <a:bodyPr anchor="b"/>
          <a:lstStyle>
            <a:lvl1pPr>
              <a:defRPr lang="cs-CZ" sz="2000"/>
            </a:lvl1pPr>
          </a:lstStyle>
          <a:p>
            <a:pPr lvl="0"/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 txBox="1">
            <a:spLocks noGrp="1"/>
          </p:cNvSpPr>
          <p:nvPr>
            <p:ph idx="1"/>
          </p:nvPr>
        </p:nvSpPr>
        <p:spPr>
          <a:xfrm>
            <a:off x="3575047" y="273048"/>
            <a:ext cx="5111752" cy="5853110"/>
          </a:xfrm>
        </p:spPr>
        <p:txBody>
          <a:bodyPr/>
          <a:lstStyle>
            <a:lvl1pPr>
              <a:defRPr lang="cs-CZ"/>
            </a:lvl1pPr>
            <a:lvl2pPr>
              <a:defRPr lang="cs-CZ"/>
            </a:lvl2pPr>
            <a:lvl3pPr>
              <a:defRPr lang="cs-CZ"/>
            </a:lvl3pPr>
            <a:lvl4pPr>
              <a:defRPr lang="cs-CZ"/>
            </a:lvl4pPr>
            <a:lvl5pPr>
              <a:defRPr lang="cs-CZ"/>
            </a:lvl5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text 3"/>
          <p:cNvSpPr txBox="1">
            <a:spLocks noGrp="1"/>
          </p:cNvSpPr>
          <p:nvPr>
            <p:ph type="body" idx="2"/>
          </p:nvPr>
        </p:nvSpPr>
        <p:spPr>
          <a:xfrm>
            <a:off x="457200" y="1435095"/>
            <a:ext cx="3008311" cy="46910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lang="cs-CZ" sz="1400"/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60894C0A-9A0B-48BA-AB34-2F38A4EAD2DF}" type="datetime3">
              <a:rPr lang="en-US"/>
              <a:pPr/>
              <a:t>16 July 2019</a:t>
            </a:fld>
            <a:endParaRPr lang="en-US"/>
          </a:p>
        </p:txBody>
      </p:sp>
      <p:sp>
        <p:nvSpPr>
          <p:cNvPr id="6" name="Rectangle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r>
              <a:t>strana </a:t>
            </a:r>
            <a:fld id="{F2BBFF89-41DA-4E50-B5C0-F70942B3A1F4}" type="slidenum">
              <a:rPr/>
              <a:pPr/>
              <a:t>‹#›</a:t>
            </a:fld>
            <a:endParaRPr lang="en-US"/>
          </a:p>
        </p:txBody>
      </p:sp>
      <p:sp>
        <p:nvSpPr>
          <p:cNvPr id="7" name="Rectangle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r>
              <a:t>GPS ČR 2008</a:t>
            </a:r>
          </a:p>
        </p:txBody>
      </p:sp>
    </p:spTree>
    <p:extLst>
      <p:ext uri="{BB962C8B-B14F-4D97-AF65-F5344CB8AC3E}">
        <p14:creationId xmlns:p14="http://schemas.microsoft.com/office/powerpoint/2010/main" val="3032474133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5"/>
          </a:xfrm>
        </p:spPr>
        <p:txBody>
          <a:bodyPr anchor="b"/>
          <a:lstStyle>
            <a:lvl1pPr>
              <a:defRPr lang="cs-CZ" sz="2000"/>
            </a:lvl1pPr>
          </a:lstStyle>
          <a:p>
            <a:pPr lvl="0"/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obrázek 2"/>
          <p:cNvSpPr txBox="1"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 lang="cs-CZ"/>
            </a:lvl1pPr>
          </a:lstStyle>
          <a:p>
            <a:pPr lvl="0"/>
            <a:r>
              <a:rPr lang="cs-CZ"/>
              <a:t>Klepnutím na ikonu přidáte obrázek.</a:t>
            </a:r>
            <a:endParaRPr lang="en-US"/>
          </a:p>
        </p:txBody>
      </p:sp>
      <p:sp>
        <p:nvSpPr>
          <p:cNvPr id="4" name="Zástupný symbol pro text 3"/>
          <p:cNvSpPr txBox="1">
            <a:spLocks noGrp="1"/>
          </p:cNvSpPr>
          <p:nvPr>
            <p:ph type="body" idx="2"/>
          </p:nvPr>
        </p:nvSpPr>
        <p:spPr>
          <a:xfrm>
            <a:off x="1792288" y="5367335"/>
            <a:ext cx="5486400" cy="8048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lang="cs-CZ" sz="1400"/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6C613084-B7C6-43B7-A74E-F1A74674DFB9}" type="datetime3">
              <a:rPr lang="en-US"/>
              <a:pPr/>
              <a:t>16 July 2019</a:t>
            </a:fld>
            <a:endParaRPr lang="en-US"/>
          </a:p>
        </p:txBody>
      </p:sp>
      <p:sp>
        <p:nvSpPr>
          <p:cNvPr id="6" name="Rectangle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r>
              <a:t>strana </a:t>
            </a:r>
            <a:fld id="{A92997C9-DFB2-47DD-BC4C-14589200C1E2}" type="slidenum">
              <a:rPr/>
              <a:pPr/>
              <a:t>‹#›</a:t>
            </a:fld>
            <a:endParaRPr lang="en-US"/>
          </a:p>
        </p:txBody>
      </p:sp>
      <p:sp>
        <p:nvSpPr>
          <p:cNvPr id="7" name="Rectangle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r>
              <a:t>GPS ČR 2008</a:t>
            </a:r>
          </a:p>
        </p:txBody>
      </p:sp>
    </p:spTree>
    <p:extLst>
      <p:ext uri="{BB962C8B-B14F-4D97-AF65-F5344CB8AC3E}">
        <p14:creationId xmlns:p14="http://schemas.microsoft.com/office/powerpoint/2010/main" val="504731264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cs-CZ"/>
            </a:lvl1pPr>
          </a:lstStyle>
          <a:p>
            <a:pPr lvl="0"/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lang="cs-CZ"/>
            </a:lvl1pPr>
            <a:lvl2pPr>
              <a:defRPr lang="cs-CZ"/>
            </a:lvl2pPr>
            <a:lvl3pPr>
              <a:defRPr lang="cs-CZ"/>
            </a:lvl3pPr>
            <a:lvl4pPr>
              <a:defRPr lang="cs-CZ"/>
            </a:lvl4pPr>
            <a:lvl5pPr>
              <a:defRPr lang="cs-CZ"/>
            </a:lvl5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Rectangle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83528D85-BED0-4E00-A95B-B1DEEFB93902}" type="datetime3">
              <a:rPr lang="en-US"/>
              <a:pPr/>
              <a:t>16 July 2019</a:t>
            </a:fld>
            <a:endParaRPr lang="en-US"/>
          </a:p>
        </p:txBody>
      </p:sp>
      <p:sp>
        <p:nvSpPr>
          <p:cNvPr id="5" name="Rectangle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r>
              <a:t>strana </a:t>
            </a:r>
            <a:fld id="{EB429216-243C-40E3-9104-6C2559331B00}" type="slidenum">
              <a:rPr/>
              <a:pPr/>
              <a:t>‹#›</a:t>
            </a:fld>
            <a:endParaRPr lang="en-US"/>
          </a:p>
        </p:txBody>
      </p:sp>
      <p:sp>
        <p:nvSpPr>
          <p:cNvPr id="6" name="Rectangle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r>
              <a:t>GPS ČR 2008</a:t>
            </a:r>
          </a:p>
        </p:txBody>
      </p:sp>
    </p:spTree>
    <p:extLst>
      <p:ext uri="{BB962C8B-B14F-4D97-AF65-F5344CB8AC3E}">
        <p14:creationId xmlns:p14="http://schemas.microsoft.com/office/powerpoint/2010/main" val="3919127733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 txBox="1">
            <a:spLocks noGrp="1"/>
          </p:cNvSpPr>
          <p:nvPr>
            <p:ph type="title" orient="vert"/>
          </p:nvPr>
        </p:nvSpPr>
        <p:spPr>
          <a:xfrm>
            <a:off x="6770683" y="300042"/>
            <a:ext cx="2049463" cy="5854702"/>
          </a:xfrm>
        </p:spPr>
        <p:txBody>
          <a:bodyPr vert="eaVert"/>
          <a:lstStyle>
            <a:lvl1pPr>
              <a:defRPr lang="cs-CZ"/>
            </a:lvl1pPr>
          </a:lstStyle>
          <a:p>
            <a:pPr lvl="0"/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 txBox="1">
            <a:spLocks noGrp="1"/>
          </p:cNvSpPr>
          <p:nvPr>
            <p:ph type="body" orient="vert" idx="1"/>
          </p:nvPr>
        </p:nvSpPr>
        <p:spPr>
          <a:xfrm>
            <a:off x="620713" y="300042"/>
            <a:ext cx="5997577" cy="5854702"/>
          </a:xfrm>
        </p:spPr>
        <p:txBody>
          <a:bodyPr vert="eaVert"/>
          <a:lstStyle>
            <a:lvl1pPr>
              <a:defRPr lang="cs-CZ"/>
            </a:lvl1pPr>
            <a:lvl2pPr>
              <a:defRPr lang="cs-CZ"/>
            </a:lvl2pPr>
            <a:lvl3pPr>
              <a:defRPr lang="cs-CZ"/>
            </a:lvl3pPr>
            <a:lvl4pPr>
              <a:defRPr lang="cs-CZ"/>
            </a:lvl4pPr>
            <a:lvl5pPr>
              <a:defRPr lang="cs-CZ"/>
            </a:lvl5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Rectangle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fld id="{EE57CE15-C785-436F-A256-7162AB7FF798}" type="datetime3">
              <a:rPr lang="en-US"/>
              <a:pPr/>
              <a:t>16 July 2019</a:t>
            </a:fld>
            <a:endParaRPr lang="en-US"/>
          </a:p>
        </p:txBody>
      </p:sp>
      <p:sp>
        <p:nvSpPr>
          <p:cNvPr id="5" name="Rectangle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r>
              <a:t>strana </a:t>
            </a:r>
            <a:fld id="{17620E17-2FDA-4311-AD64-CD9D500D38E0}" type="slidenum">
              <a:rPr/>
              <a:pPr/>
              <a:t>‹#›</a:t>
            </a:fld>
            <a:endParaRPr lang="en-US"/>
          </a:p>
        </p:txBody>
      </p:sp>
      <p:sp>
        <p:nvSpPr>
          <p:cNvPr id="6" name="Rectangle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r>
              <a:t>GPS ČR 2008</a:t>
            </a:r>
          </a:p>
        </p:txBody>
      </p:sp>
    </p:spTree>
    <p:extLst>
      <p:ext uri="{BB962C8B-B14F-4D97-AF65-F5344CB8AC3E}">
        <p14:creationId xmlns:p14="http://schemas.microsoft.com/office/powerpoint/2010/main" val="3068167569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4742891-810C-4931-AB1E-CEDBFAE1A7D7}" type="datetimeFigureOut">
              <a:rPr lang="en-US" smtClean="0"/>
              <a:t>7/16/2019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4E73B-7810-4D23-AB85-E5C7FB8CA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5662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4742891-810C-4931-AB1E-CEDBFAE1A7D7}" type="datetimeFigureOut">
              <a:rPr lang="en-US" smtClean="0"/>
              <a:t>7/16/2019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4E73B-7810-4D23-AB85-E5C7FB8CA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792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4742891-810C-4931-AB1E-CEDBFAE1A7D7}" type="datetimeFigureOut">
              <a:rPr lang="en-US" smtClean="0"/>
              <a:t>7/16/2019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4E73B-7810-4D23-AB85-E5C7FB8CA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762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4742891-810C-4931-AB1E-CEDBFAE1A7D7}" type="datetimeFigureOut">
              <a:rPr lang="en-US" smtClean="0"/>
              <a:t>7/16/2019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4E73B-7810-4D23-AB85-E5C7FB8CA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473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4742891-810C-4931-AB1E-CEDBFAE1A7D7}" type="datetimeFigureOut">
              <a:rPr lang="en-US" smtClean="0"/>
              <a:t>7/16/2019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4E73B-7810-4D23-AB85-E5C7FB8CA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718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image" Target="../media/image7.jpeg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image" Target="media/image3.jpeg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57400"/>
            <a:ext cx="8229600" cy="4068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14E73B-7810-4D23-AB85-E5C7FB8CA458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Content Placeholder 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29200" cy="1021933"/>
          </a:xfrm>
          <a:prstGeom prst="rect">
            <a:avLst/>
          </a:prstGeom>
        </p:spPr>
      </p:pic>
      <p:pic>
        <p:nvPicPr>
          <p:cNvPr id="7" name="Content Placeholder 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29200" cy="1021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110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57400"/>
            <a:ext cx="8229600" cy="4068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en-US">
              <a:solidFill>
                <a:srgbClr val="4F81BD">
                  <a:lumMod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9B7113-DFAB-4372-AB98-A34E4D3E9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Content Placeholder 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29200" cy="1021933"/>
          </a:xfrm>
          <a:prstGeom prst="rect">
            <a:avLst/>
          </a:prstGeom>
        </p:spPr>
      </p:pic>
      <p:pic>
        <p:nvPicPr>
          <p:cNvPr id="7" name="Content Placeholder 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29200" cy="1021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884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 r:link="rId14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Adelka\Desktop\POZADI na ppt_2012-vnitrek02.jpg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>
          <a:xfrm>
            <a:off x="0" y="0"/>
            <a:ext cx="914876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 txBox="1">
            <a:spLocks noGrp="1"/>
          </p:cNvSpPr>
          <p:nvPr>
            <p:ph type="title"/>
          </p:nvPr>
        </p:nvSpPr>
        <p:spPr>
          <a:xfrm>
            <a:off x="1476371" y="300042"/>
            <a:ext cx="7343774" cy="50324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/>
          <a:p>
            <a:pPr lvl="0"/>
            <a:r>
              <a:rPr lang="en-US"/>
              <a:t>Klepnutím lze upravit styl předlohy</a:t>
            </a:r>
          </a:p>
        </p:txBody>
      </p:sp>
      <p:sp>
        <p:nvSpPr>
          <p:cNvPr id="4" name="Rectangle 3"/>
          <p:cNvSpPr txBox="1">
            <a:spLocks noGrp="1"/>
          </p:cNvSpPr>
          <p:nvPr>
            <p:ph type="body" idx="1"/>
          </p:nvPr>
        </p:nvSpPr>
        <p:spPr>
          <a:xfrm>
            <a:off x="620713" y="1484308"/>
            <a:ext cx="8069259" cy="467042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lvl="0"/>
            <a:r>
              <a:rPr lang="en-US"/>
              <a:t>Klepnutím lze upravit styly předlohy textu.</a:t>
            </a:r>
          </a:p>
          <a:p>
            <a:pPr lvl="1"/>
            <a:r>
              <a:rPr lang="en-US"/>
              <a:t>Druhá úroveň</a:t>
            </a:r>
          </a:p>
          <a:p>
            <a:pPr lvl="2"/>
            <a:r>
              <a:rPr lang="en-US"/>
              <a:t>Třetí úroveň</a:t>
            </a:r>
          </a:p>
          <a:p>
            <a:pPr lvl="3"/>
            <a:r>
              <a:rPr lang="en-US"/>
              <a:t>Čtvrtá úroveň</a:t>
            </a:r>
          </a:p>
          <a:p>
            <a:pPr lvl="4"/>
            <a:r>
              <a:rPr lang="en-US"/>
              <a:t>Pátá úroveň</a:t>
            </a:r>
          </a:p>
        </p:txBody>
      </p:sp>
      <p:sp>
        <p:nvSpPr>
          <p:cNvPr id="5" name="Rectangle 4"/>
          <p:cNvSpPr txBox="1">
            <a:spLocks noGrp="1"/>
          </p:cNvSpPr>
          <p:nvPr>
            <p:ph type="dt" sz="half" idx="2"/>
          </p:nvPr>
        </p:nvSpPr>
        <p:spPr>
          <a:xfrm>
            <a:off x="7823204" y="6527801"/>
            <a:ext cx="1066803" cy="28415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1600" b="1" i="0" u="none" strike="noStrike" kern="1200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fld id="{9DADCF05-BC20-4F86-A433-5A4632482BB1}" type="datetime3">
              <a:rPr lang="en-US"/>
              <a:pPr/>
              <a:t>16 July 2019</a:t>
            </a:fld>
            <a:endParaRPr lang="en-US"/>
          </a:p>
        </p:txBody>
      </p:sp>
      <p:sp>
        <p:nvSpPr>
          <p:cNvPr id="6" name="Rectangle 6"/>
          <p:cNvSpPr txBox="1">
            <a:spLocks noGrp="1"/>
          </p:cNvSpPr>
          <p:nvPr>
            <p:ph type="sldNum" sz="quarter" idx="4"/>
          </p:nvPr>
        </p:nvSpPr>
        <p:spPr>
          <a:xfrm>
            <a:off x="182559" y="6540502"/>
            <a:ext cx="1112833" cy="27304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1500" b="1" i="0" u="none" strike="noStrike" kern="1200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r>
              <a:t>strana </a:t>
            </a:r>
            <a:fld id="{BB61262C-7A05-4B30-BB31-A61344D36A2E}" type="slidenum">
              <a:rPr/>
              <a:pPr/>
              <a:t>‹#›</a:t>
            </a:fld>
            <a:endParaRPr lang="en-US"/>
          </a:p>
        </p:txBody>
      </p:sp>
      <p:sp>
        <p:nvSpPr>
          <p:cNvPr id="7" name="Rectangle 7"/>
          <p:cNvSpPr txBox="1">
            <a:spLocks noGrp="1"/>
          </p:cNvSpPr>
          <p:nvPr>
            <p:ph type="ftr" sz="quarter" idx="3"/>
          </p:nvPr>
        </p:nvSpPr>
        <p:spPr>
          <a:xfrm>
            <a:off x="1322386" y="6524628"/>
            <a:ext cx="3960815" cy="28892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1500" b="0" i="0" u="none" strike="noStrike" kern="1200" cap="none" spc="0" baseline="0">
                <a:solidFill>
                  <a:srgbClr val="061B16"/>
                </a:solidFill>
                <a:uFillTx/>
                <a:latin typeface="Arial"/>
              </a:defRPr>
            </a:lvl1pPr>
          </a:lstStyle>
          <a:p>
            <a:r>
              <a:t>GPS ČR 2008</a:t>
            </a:r>
          </a:p>
        </p:txBody>
      </p:sp>
    </p:spTree>
    <p:extLst>
      <p:ext uri="{BB962C8B-B14F-4D97-AF65-F5344CB8AC3E}">
        <p14:creationId xmlns:p14="http://schemas.microsoft.com/office/powerpoint/2010/main" val="1277335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ransition/>
  <p:txStyles>
    <p:titleStyle>
      <a:lvl1pPr marL="0" marR="0" lvl="0" indent="0" algn="l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en-US" sz="3200" b="1" i="0" u="none" strike="noStrike" kern="0" cap="none" spc="0" baseline="0">
          <a:solidFill>
            <a:srgbClr val="FFFFFF"/>
          </a:solidFill>
          <a:uFillTx/>
          <a:latin typeface="Arial"/>
        </a:defRPr>
      </a:lvl1pPr>
    </p:titleStyle>
    <p:bodyStyle>
      <a:lvl1pPr marL="342900" marR="0" lvl="0" indent="-342900" algn="l" defTabSz="914400" rtl="0" fontAlgn="auto" hangingPunct="1">
        <a:lnSpc>
          <a:spcPct val="100000"/>
        </a:lnSpc>
        <a:spcBef>
          <a:spcPts val="800"/>
        </a:spcBef>
        <a:spcAft>
          <a:spcPts val="0"/>
        </a:spcAft>
        <a:buClr>
          <a:srgbClr val="CF1513"/>
        </a:buClr>
        <a:buSzPct val="130000"/>
        <a:buChar char="•"/>
        <a:tabLst/>
        <a:defRPr lang="en-US" sz="3200" b="0" i="0" u="none" strike="noStrike" kern="0" cap="none" spc="0" baseline="0">
          <a:solidFill>
            <a:srgbClr val="061B16"/>
          </a:solidFill>
          <a:uFillTx/>
          <a:latin typeface="Arial"/>
        </a:defRPr>
      </a:lvl1pPr>
      <a:lvl2pPr marL="742950" marR="0" lvl="1" indent="-285750" algn="l" defTabSz="914400" rtl="0" fontAlgn="auto" hangingPunct="1">
        <a:lnSpc>
          <a:spcPct val="100000"/>
        </a:lnSpc>
        <a:spcBef>
          <a:spcPts val="700"/>
        </a:spcBef>
        <a:spcAft>
          <a:spcPts val="0"/>
        </a:spcAft>
        <a:buClr>
          <a:srgbClr val="CF1513"/>
        </a:buClr>
        <a:buSzPct val="130000"/>
        <a:buChar char="•"/>
        <a:tabLst/>
        <a:defRPr lang="en-US" sz="2800" b="0" i="0" u="none" strike="noStrike" kern="0" cap="none" spc="0" baseline="0">
          <a:solidFill>
            <a:srgbClr val="061B16"/>
          </a:solidFill>
          <a:uFillTx/>
          <a:latin typeface="Arial"/>
        </a:defRPr>
      </a:lvl2pPr>
      <a:lvl3pPr marL="1143000" marR="0" lvl="2" indent="-228600" algn="l" defTabSz="914400" rtl="0" fontAlgn="auto" hangingPunct="1">
        <a:lnSpc>
          <a:spcPct val="100000"/>
        </a:lnSpc>
        <a:spcBef>
          <a:spcPts val="600"/>
        </a:spcBef>
        <a:spcAft>
          <a:spcPts val="0"/>
        </a:spcAft>
        <a:buClr>
          <a:srgbClr val="CF1513"/>
        </a:buClr>
        <a:buSzPct val="130000"/>
        <a:buChar char="•"/>
        <a:tabLst/>
        <a:defRPr lang="en-US" sz="2400" b="0" i="0" u="none" strike="noStrike" kern="0" cap="none" spc="0" baseline="0">
          <a:solidFill>
            <a:srgbClr val="061B16"/>
          </a:solidFill>
          <a:uFillTx/>
          <a:latin typeface="Arial"/>
        </a:defRPr>
      </a:lvl3pPr>
      <a:lvl4pPr marL="1600200" marR="0" lvl="3" indent="-228600" algn="l" defTabSz="914400" rtl="0" fontAlgn="auto" hangingPunct="1">
        <a:lnSpc>
          <a:spcPct val="100000"/>
        </a:lnSpc>
        <a:spcBef>
          <a:spcPts val="500"/>
        </a:spcBef>
        <a:spcAft>
          <a:spcPts val="0"/>
        </a:spcAft>
        <a:buClr>
          <a:srgbClr val="CF1513"/>
        </a:buClr>
        <a:buSzPct val="130000"/>
        <a:buChar char="•"/>
        <a:tabLst/>
        <a:defRPr lang="en-US" sz="2000" b="0" i="0" u="none" strike="noStrike" kern="0" cap="none" spc="0" baseline="0">
          <a:solidFill>
            <a:srgbClr val="061B16"/>
          </a:solidFill>
          <a:uFillTx/>
          <a:latin typeface="Arial"/>
        </a:defRPr>
      </a:lvl4pPr>
      <a:lvl5pPr marL="2057400" marR="0" lvl="4" indent="-228600" algn="l" defTabSz="914400" rtl="0" fontAlgn="auto" hangingPunct="1">
        <a:lnSpc>
          <a:spcPct val="100000"/>
        </a:lnSpc>
        <a:spcBef>
          <a:spcPts val="500"/>
        </a:spcBef>
        <a:spcAft>
          <a:spcPts val="0"/>
        </a:spcAft>
        <a:buClr>
          <a:srgbClr val="CF1513"/>
        </a:buClr>
        <a:buSzPct val="130000"/>
        <a:buChar char="•"/>
        <a:tabLst/>
        <a:defRPr lang="en-US" sz="2000" b="0" i="0" u="none" strike="noStrike" kern="0" cap="none" spc="0" baseline="0">
          <a:solidFill>
            <a:srgbClr val="061B16"/>
          </a:solidFill>
          <a:uFillTx/>
          <a:latin typeface="Arial"/>
        </a:defRPr>
      </a:lvl5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4.emf"/><Relationship Id="rId4" Type="http://schemas.openxmlformats.org/officeDocument/2006/relationships/oleObject" Target="../embeddings/oleObject1.bin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9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9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9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0.emf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9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9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9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9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9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9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9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4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4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94010"/>
            <a:ext cx="7772400" cy="1953215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Prevention Science and Its Application to Evidence-Based Substance Use Prevention Interventions and Policies—The Role of Universities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Zili Sloboda, Sc.D., President</a:t>
            </a:r>
          </a:p>
          <a:p>
            <a:r>
              <a:rPr lang="en-US" dirty="0"/>
              <a:t>Maria Luna Jimenez, M.A., Director of Professional Development</a:t>
            </a:r>
          </a:p>
          <a:p>
            <a:r>
              <a:rPr lang="en-US" dirty="0"/>
              <a:t>Applied Prevention Science International, Inc.</a:t>
            </a:r>
          </a:p>
          <a:p>
            <a:r>
              <a:rPr lang="en-US" dirty="0"/>
              <a:t>International Consortium of Universities For Drug Demand Reduction</a:t>
            </a:r>
          </a:p>
          <a:p>
            <a:r>
              <a:rPr lang="en-US" dirty="0"/>
              <a:t>Cuzco, Peru</a:t>
            </a:r>
          </a:p>
          <a:p>
            <a:r>
              <a:rPr lang="en-US" dirty="0"/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2256039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Defining Prevention Science (1/2)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4492171"/>
          </a:xfrm>
        </p:spPr>
        <p:txBody>
          <a:bodyPr>
            <a:normAutofit fontScale="85000" lnSpcReduction="20000"/>
          </a:bodyPr>
          <a:lstStyle/>
          <a:p>
            <a:r>
              <a:rPr lang="en-US" sz="3600" dirty="0"/>
              <a:t>Prevention science is a multi-disciplinary field that examines both behaviors associated with positive and negative health outcomes</a:t>
            </a:r>
          </a:p>
          <a:p>
            <a:pPr marL="0" indent="0">
              <a:buNone/>
            </a:pPr>
            <a:endParaRPr lang="en-US" sz="1300" dirty="0"/>
          </a:p>
          <a:p>
            <a:r>
              <a:rPr lang="en-US" sz="3600" dirty="0"/>
              <a:t>The primary goal of prevention science is to:</a:t>
            </a:r>
          </a:p>
          <a:p>
            <a:pPr lvl="1">
              <a:buFont typeface="Courier New"/>
              <a:buChar char="o"/>
            </a:pPr>
            <a:r>
              <a:rPr lang="en-US" dirty="0"/>
              <a:t>improve public health by identifying malleable risk and protective factors, </a:t>
            </a:r>
          </a:p>
          <a:p>
            <a:pPr lvl="1">
              <a:buFont typeface="Courier New"/>
              <a:buChar char="o"/>
            </a:pPr>
            <a:r>
              <a:rPr lang="en-US" dirty="0"/>
              <a:t>assessing the efficacy and effectiveness of preventive interventions and</a:t>
            </a:r>
          </a:p>
          <a:p>
            <a:pPr lvl="1">
              <a:buFont typeface="Courier New"/>
              <a:buChar char="o"/>
            </a:pPr>
            <a:r>
              <a:rPr lang="en-US" dirty="0"/>
              <a:t>identifying optimal means for dissemination and diffusion. 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sz="2100" dirty="0"/>
              <a:t>Source: Standards of Knowledge for the Science of Prevention, Society for Prevention Research, 2011. 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B7113-DFAB-4372-AB98-A34E4D3E9EF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82066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457200" y="2211051"/>
            <a:ext cx="8229600" cy="2743200"/>
          </a:xfrm>
        </p:spPr>
        <p:txBody>
          <a:bodyPr/>
          <a:lstStyle/>
          <a:p>
            <a:r>
              <a:rPr lang="en-US" dirty="0"/>
              <a:t>Other approaches</a:t>
            </a:r>
          </a:p>
        </p:txBody>
      </p:sp>
    </p:spTree>
    <p:extLst>
      <p:ext uri="{BB962C8B-B14F-4D97-AF65-F5344CB8AC3E}">
        <p14:creationId xmlns:p14="http://schemas.microsoft.com/office/powerpoint/2010/main" val="9114253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16003"/>
            <a:ext cx="8229600" cy="941368"/>
          </a:xfrm>
        </p:spPr>
        <p:txBody>
          <a:bodyPr/>
          <a:lstStyle/>
          <a:p>
            <a:r>
              <a:rPr lang="en-US" dirty="0"/>
              <a:t>APSI </a:t>
            </a:r>
            <a:r>
              <a:rPr lang="mr-IN" dirty="0"/>
              <a:t>–</a:t>
            </a:r>
            <a:r>
              <a:rPr lang="en-US" dirty="0"/>
              <a:t> UPC TRAINING CENTER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2087018"/>
            <a:ext cx="8229600" cy="4525963"/>
          </a:xfrm>
        </p:spPr>
        <p:txBody>
          <a:bodyPr/>
          <a:lstStyle/>
          <a:p>
            <a:r>
              <a:rPr lang="en-US" dirty="0"/>
              <a:t>On </a:t>
            </a:r>
            <a:r>
              <a:rPr lang="mr-IN" dirty="0"/>
              <a:t>–</a:t>
            </a:r>
            <a:r>
              <a:rPr lang="en-US" dirty="0"/>
              <a:t> Line: Knowledge-based</a:t>
            </a:r>
          </a:p>
          <a:p>
            <a:pPr lvl="1"/>
            <a:r>
              <a:rPr lang="en-US" dirty="0"/>
              <a:t>Coordinators </a:t>
            </a:r>
          </a:p>
          <a:p>
            <a:pPr lvl="1"/>
            <a:r>
              <a:rPr lang="en-US" dirty="0"/>
              <a:t>Supervisors </a:t>
            </a:r>
          </a:p>
          <a:p>
            <a:pPr lvl="1"/>
            <a:r>
              <a:rPr lang="en-US" dirty="0"/>
              <a:t>Decision makers </a:t>
            </a:r>
          </a:p>
          <a:p>
            <a:r>
              <a:rPr lang="en-US" dirty="0"/>
              <a:t>Blended (Knowledge and skills-based)</a:t>
            </a:r>
          </a:p>
          <a:p>
            <a:pPr lvl="1"/>
            <a:r>
              <a:rPr lang="en-US" dirty="0"/>
              <a:t>Implementers </a:t>
            </a:r>
          </a:p>
          <a:p>
            <a:r>
              <a:rPr lang="en-US" dirty="0"/>
              <a:t>“Nuggets” (Knowledge and/or skills-based)</a:t>
            </a:r>
          </a:p>
          <a:p>
            <a:pPr lvl="1"/>
            <a:r>
              <a:rPr lang="en-US" dirty="0"/>
              <a:t>All prevention professionals </a:t>
            </a:r>
          </a:p>
        </p:txBody>
      </p:sp>
    </p:spTree>
    <p:extLst>
      <p:ext uri="{BB962C8B-B14F-4D97-AF65-F5344CB8AC3E}">
        <p14:creationId xmlns:p14="http://schemas.microsoft.com/office/powerpoint/2010/main" val="12330867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On-Line </a:t>
            </a:r>
            <a:r>
              <a:rPr lang="mr-IN" dirty="0"/>
              <a:t>–</a:t>
            </a:r>
            <a:r>
              <a:rPr lang="en-US" dirty="0"/>
              <a:t> Knowledge based</a:t>
            </a:r>
          </a:p>
        </p:txBody>
      </p:sp>
      <p:graphicFrame>
        <p:nvGraphicFramePr>
          <p:cNvPr id="13" name="Content Placeholder 12"/>
          <p:cNvGraphicFramePr>
            <a:graphicFrameLocks noGrp="1"/>
          </p:cNvGraphicFramePr>
          <p:nvPr>
            <p:ph idx="1"/>
          </p:nvPr>
        </p:nvGraphicFramePr>
        <p:xfrm>
          <a:off x="457200" y="2047875"/>
          <a:ext cx="8229600" cy="4246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Requirements</a:t>
                      </a:r>
                      <a:r>
                        <a:rPr lang="en-US" baseline="0" dirty="0"/>
                        <a:t> </a:t>
                      </a:r>
                      <a:r>
                        <a:rPr lang="en-US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Virtual</a:t>
                      </a:r>
                      <a:r>
                        <a:rPr lang="en-US" baseline="0" dirty="0"/>
                        <a:t> / On-Line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No. of Participants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Unlimited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No.</a:t>
                      </a:r>
                      <a:r>
                        <a:rPr lang="en-US" baseline="0" dirty="0"/>
                        <a:t> of Trainers/Facilitators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  <a:r>
                        <a:rPr lang="en-US" baseline="0" dirty="0"/>
                        <a:t> facilitator for every 20 students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Time/Schedule</a:t>
                      </a:r>
                      <a:r>
                        <a:rPr lang="en-US" baseline="0" dirty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 </a:t>
                      </a:r>
                      <a:r>
                        <a:rPr lang="mr-IN" dirty="0"/>
                        <a:t>–</a:t>
                      </a:r>
                      <a:r>
                        <a:rPr lang="en-US" baseline="0" dirty="0"/>
                        <a:t> 8 weeks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Assessment</a:t>
                      </a:r>
                      <a:r>
                        <a:rPr lang="en-US" baseline="0" dirty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Pre/post test, quizzes, group work and final essay.</a:t>
                      </a:r>
                      <a:r>
                        <a:rPr lang="en-US" dirty="0">
                          <a:effectLst/>
                        </a:rPr>
                        <a:t>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Host</a:t>
                      </a:r>
                      <a:r>
                        <a:rPr lang="en-US" baseline="0" dirty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APSI Training</a:t>
                      </a:r>
                      <a:r>
                        <a:rPr lang="en-US" baseline="0" dirty="0"/>
                        <a:t> Center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Logistics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Materials</a:t>
                      </a:r>
                      <a:r>
                        <a:rPr lang="en-US" baseline="0" dirty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Self-provided</a:t>
                      </a:r>
                      <a:r>
                        <a:rPr lang="en-US" baseline="0" dirty="0"/>
                        <a:t> c</a:t>
                      </a:r>
                      <a:r>
                        <a:rPr lang="en-US" dirty="0"/>
                        <a:t>omputer and other print</a:t>
                      </a:r>
                      <a:r>
                        <a:rPr lang="en-US" baseline="0" dirty="0"/>
                        <a:t>-outs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Training hours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24 </a:t>
                      </a:r>
                      <a:r>
                        <a:rPr lang="mr-IN" dirty="0"/>
                        <a:t>–</a:t>
                      </a:r>
                      <a:r>
                        <a:rPr lang="en-US" dirty="0"/>
                        <a:t> 30</a:t>
                      </a:r>
                      <a:r>
                        <a:rPr lang="en-US" baseline="0" dirty="0"/>
                        <a:t> depending on course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Face-to-Face</a:t>
                      </a:r>
                      <a:r>
                        <a:rPr lang="en-US" baseline="0" dirty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Optional</a:t>
                      </a:r>
                      <a:r>
                        <a:rPr lang="en-US" baseline="0" dirty="0"/>
                        <a:t> (adds 24 training hours)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732729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9575"/>
            <a:ext cx="8229600" cy="867336"/>
          </a:xfrm>
        </p:spPr>
        <p:txBody>
          <a:bodyPr/>
          <a:lstStyle/>
          <a:p>
            <a:r>
              <a:rPr lang="en-US" dirty="0"/>
              <a:t>Blended </a:t>
            </a:r>
            <a:r>
              <a:rPr lang="mr-IN" dirty="0"/>
              <a:t>–</a:t>
            </a:r>
            <a:r>
              <a:rPr lang="en-US" dirty="0"/>
              <a:t> Knowledge and Skills Based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539891"/>
          <a:ext cx="8229600" cy="52728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2708">
                <a:tc>
                  <a:txBody>
                    <a:bodyPr/>
                    <a:lstStyle/>
                    <a:p>
                      <a:r>
                        <a:rPr lang="en-US" sz="1400" dirty="0" err="1"/>
                        <a:t>Reqs</a:t>
                      </a:r>
                      <a:r>
                        <a:rPr lang="en-US" sz="1400" baseline="0" dirty="0"/>
                        <a:t>.                                    Method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On-Line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Classroom</a:t>
                      </a:r>
                      <a:r>
                        <a:rPr lang="en-US" sz="1400" baseline="0" dirty="0"/>
                        <a:t> based (F2F)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No. of Participants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Unlimited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Unlimited 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2994">
                <a:tc>
                  <a:txBody>
                    <a:bodyPr/>
                    <a:lstStyle/>
                    <a:p>
                      <a:r>
                        <a:rPr lang="en-US" sz="1200" dirty="0"/>
                        <a:t>No.</a:t>
                      </a:r>
                      <a:r>
                        <a:rPr lang="en-US" sz="1200" baseline="0" dirty="0"/>
                        <a:t> of Trainers/Facilitators 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</a:t>
                      </a:r>
                      <a:r>
                        <a:rPr lang="en-US" sz="1200" baseline="0" dirty="0"/>
                        <a:t> facilitator for every 20 students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1 trainer up to 24 participants, one trainer is required. Above 20 and up to 25, two trainers are required in one room. Above 25 participants, the group splits into 2 rooms with one trainer each room. All trainings can occur simultaneously, but not a requirement. 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Time/Schedule</a:t>
                      </a:r>
                      <a:r>
                        <a:rPr lang="en-US" sz="1200" baseline="0" dirty="0"/>
                        <a:t> 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6 </a:t>
                      </a:r>
                      <a:r>
                        <a:rPr lang="mr-IN" sz="1200" dirty="0"/>
                        <a:t>–</a:t>
                      </a:r>
                      <a:r>
                        <a:rPr lang="en-US" sz="1200" baseline="0" dirty="0"/>
                        <a:t> 8 weeks 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 days. 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Assessment</a:t>
                      </a:r>
                      <a:r>
                        <a:rPr lang="en-US" sz="1200" baseline="0" dirty="0"/>
                        <a:t> 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Knowledge</a:t>
                      </a:r>
                      <a:r>
                        <a:rPr lang="en-US" sz="12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-based </a:t>
                      </a:r>
                      <a:endParaRPr lang="en-US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Pre/post test, quizzes, group work and final essay.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Skills-based</a:t>
                      </a:r>
                      <a:r>
                        <a:rPr lang="en-US" sz="1200" baseline="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Practica</a:t>
                      </a:r>
                      <a:r>
                        <a:rPr lang="en-US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5270">
                <a:tc>
                  <a:txBody>
                    <a:bodyPr/>
                    <a:lstStyle/>
                    <a:p>
                      <a:r>
                        <a:rPr lang="en-US" sz="1200" dirty="0"/>
                        <a:t>Host</a:t>
                      </a:r>
                      <a:r>
                        <a:rPr lang="en-US" sz="1200" baseline="0" dirty="0"/>
                        <a:t> 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APSI Training</a:t>
                      </a:r>
                      <a:r>
                        <a:rPr lang="en-US" sz="1200" baseline="0" dirty="0"/>
                        <a:t> Center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Varies</a:t>
                      </a:r>
                      <a:r>
                        <a:rPr lang="en-US" sz="1200" baseline="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1774">
                <a:tc>
                  <a:txBody>
                    <a:bodyPr/>
                    <a:lstStyle/>
                    <a:p>
                      <a:r>
                        <a:rPr lang="en-US" sz="1200" dirty="0"/>
                        <a:t>Logistics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 Trainers and participants mobility/travel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 Training. Room with all the necessary audiovisual equipment </a:t>
                      </a:r>
                    </a:p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Coffee Breaks and lunches 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Materials</a:t>
                      </a:r>
                      <a:r>
                        <a:rPr lang="en-US" sz="1200" baseline="0" dirty="0"/>
                        <a:t> 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Self-provided</a:t>
                      </a:r>
                      <a:r>
                        <a:rPr lang="en-US" sz="1200" baseline="0" dirty="0"/>
                        <a:t> c</a:t>
                      </a:r>
                      <a:r>
                        <a:rPr lang="en-US" sz="1200" dirty="0"/>
                        <a:t>omputer and other print</a:t>
                      </a:r>
                      <a:r>
                        <a:rPr lang="en-US" sz="1200" baseline="0" dirty="0"/>
                        <a:t>-outs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Participant Manual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Flipcharts, markers, nametags, paper, post its, etc..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Training hours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24 </a:t>
                      </a:r>
                      <a:r>
                        <a:rPr lang="mr-IN" sz="1200" dirty="0"/>
                        <a:t>–</a:t>
                      </a:r>
                      <a:r>
                        <a:rPr lang="en-US" sz="1200" dirty="0"/>
                        <a:t> 30</a:t>
                      </a:r>
                      <a:r>
                        <a:rPr lang="en-US" sz="1200" baseline="0" dirty="0"/>
                        <a:t> depending on course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24 </a:t>
                      </a:r>
                      <a:r>
                        <a:rPr lang="en-US" sz="1200" dirty="0" err="1"/>
                        <a:t>hrs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cxnSp>
        <p:nvCxnSpPr>
          <p:cNvPr id="6" name="Straight Connector 5"/>
          <p:cNvCxnSpPr/>
          <p:nvPr/>
        </p:nvCxnSpPr>
        <p:spPr>
          <a:xfrm>
            <a:off x="457200" y="1550474"/>
            <a:ext cx="2728383" cy="4180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423897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“Nuggets” for prevention professionals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What is a “nugget”? </a:t>
            </a:r>
          </a:p>
          <a:p>
            <a:r>
              <a:rPr lang="en-US" dirty="0"/>
              <a:t>Specialized workshops tailored to specific knowledge or skills needed by prevention professionals in different areas. </a:t>
            </a:r>
          </a:p>
          <a:p>
            <a:r>
              <a:rPr lang="en-US" dirty="0"/>
              <a:t>Fundamental and focused topics from prevention science and prevention intervention settings. </a:t>
            </a:r>
          </a:p>
        </p:txBody>
      </p:sp>
    </p:spTree>
    <p:extLst>
      <p:ext uri="{BB962C8B-B14F-4D97-AF65-F5344CB8AC3E}">
        <p14:creationId xmlns:p14="http://schemas.microsoft.com/office/powerpoint/2010/main" val="228864058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48409"/>
            <a:ext cx="8229600" cy="867336"/>
          </a:xfrm>
        </p:spPr>
        <p:txBody>
          <a:bodyPr/>
          <a:lstStyle/>
          <a:p>
            <a:r>
              <a:rPr lang="en-US" dirty="0"/>
              <a:t>Examples of “nuggets”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520698" y="1592806"/>
          <a:ext cx="8229600" cy="5143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Setting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Topic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Methodology</a:t>
                      </a:r>
                      <a:r>
                        <a:rPr lang="en-US" sz="1200" baseline="0" dirty="0"/>
                        <a:t> 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Learning</a:t>
                      </a:r>
                      <a:r>
                        <a:rPr lang="en-US" sz="1200" baseline="0" dirty="0"/>
                        <a:t> hours 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Introductio</a:t>
                      </a:r>
                      <a:r>
                        <a:rPr lang="en-US" sz="1200" baseline="0" dirty="0"/>
                        <a:t>n to Prevention Science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Critical themes</a:t>
                      </a:r>
                      <a:r>
                        <a:rPr lang="en-US" sz="1200" baseline="0" dirty="0"/>
                        <a:t> for applying prevention science to practice 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On </a:t>
                      </a:r>
                      <a:r>
                        <a:rPr lang="mr-IN" sz="1200" dirty="0"/>
                        <a:t>–</a:t>
                      </a:r>
                      <a:r>
                        <a:rPr lang="en-US" sz="1200" baseline="0" dirty="0"/>
                        <a:t> Line 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</a:t>
                      </a:r>
                      <a:r>
                        <a:rPr lang="en-US" sz="1200" baseline="0" dirty="0"/>
                        <a:t> 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School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Developing school-based</a:t>
                      </a:r>
                      <a:r>
                        <a:rPr lang="en-US" sz="1200" baseline="0" dirty="0"/>
                        <a:t> prevention policies 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Classroom</a:t>
                      </a:r>
                      <a:r>
                        <a:rPr lang="en-US" sz="1200" baseline="0" dirty="0"/>
                        <a:t>-based 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8</a:t>
                      </a:r>
                      <a:r>
                        <a:rPr lang="en-US" sz="1200" baseline="0" dirty="0"/>
                        <a:t> hours 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Family</a:t>
                      </a:r>
                      <a:r>
                        <a:rPr lang="en-US" sz="1200" baseline="0" dirty="0"/>
                        <a:t> 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Barriers and challenges to family interventions </a:t>
                      </a:r>
                    </a:p>
                    <a:p>
                      <a:r>
                        <a:rPr lang="en-US" sz="1200" dirty="0"/>
                        <a:t> - Challenges</a:t>
                      </a:r>
                    </a:p>
                    <a:p>
                      <a:r>
                        <a:rPr lang="en-US" sz="1200" dirty="0"/>
                        <a:t> - Recruitment, Engagement and Retention</a:t>
                      </a:r>
                    </a:p>
                    <a:p>
                      <a:r>
                        <a:rPr lang="en-US" sz="1200" dirty="0"/>
                        <a:t> - Fidelity and Adaptation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On</a:t>
                      </a:r>
                      <a:r>
                        <a:rPr lang="en-US" sz="1200" baseline="0" dirty="0"/>
                        <a:t> </a:t>
                      </a:r>
                      <a:r>
                        <a:rPr lang="mr-IN" sz="1200" baseline="0" dirty="0"/>
                        <a:t>–</a:t>
                      </a:r>
                      <a:r>
                        <a:rPr lang="en-US" sz="1200" baseline="0" dirty="0"/>
                        <a:t> Line 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 hours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Workplace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Developing workplace based</a:t>
                      </a:r>
                      <a:r>
                        <a:rPr lang="en-US" sz="1200" baseline="0" dirty="0"/>
                        <a:t> prevention policies </a:t>
                      </a:r>
                      <a:endParaRPr lang="en-US" sz="1200" dirty="0"/>
                    </a:p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Classroom</a:t>
                      </a:r>
                      <a:r>
                        <a:rPr lang="en-US" sz="1200" baseline="0" dirty="0"/>
                        <a:t>-based 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8</a:t>
                      </a:r>
                      <a:r>
                        <a:rPr lang="en-US" sz="1200" baseline="0" dirty="0"/>
                        <a:t> hours 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Media</a:t>
                      </a:r>
                      <a:r>
                        <a:rPr lang="en-US" sz="1200" baseline="0" dirty="0"/>
                        <a:t> 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Understanding Media and its use in Prevention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On </a:t>
                      </a:r>
                      <a:r>
                        <a:rPr lang="mr-IN" sz="1200" dirty="0"/>
                        <a:t>–</a:t>
                      </a:r>
                      <a:r>
                        <a:rPr lang="en-US" sz="1200" dirty="0"/>
                        <a:t> Line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 </a:t>
                      </a:r>
                      <a:r>
                        <a:rPr lang="en-US" sz="1200" dirty="0" err="1"/>
                        <a:t>hrs</a:t>
                      </a:r>
                      <a:r>
                        <a:rPr lang="en-US" sz="1200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Environmental</a:t>
                      </a:r>
                      <a:r>
                        <a:rPr lang="en-US" sz="1200" baseline="0" dirty="0"/>
                        <a:t> 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Environment-based</a:t>
                      </a:r>
                      <a:r>
                        <a:rPr lang="en-US" sz="1200" baseline="0" dirty="0"/>
                        <a:t> prevention interventions and policies: what are they? 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On </a:t>
                      </a:r>
                      <a:r>
                        <a:rPr lang="mr-IN" sz="1200" dirty="0"/>
                        <a:t>–</a:t>
                      </a:r>
                      <a:r>
                        <a:rPr lang="en-US" sz="1200" dirty="0"/>
                        <a:t> Line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 </a:t>
                      </a:r>
                      <a:r>
                        <a:rPr lang="en-US" sz="1200" dirty="0" err="1"/>
                        <a:t>hrs</a:t>
                      </a:r>
                      <a:r>
                        <a:rPr lang="en-US" sz="1200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Community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What is a community</a:t>
                      </a:r>
                      <a:r>
                        <a:rPr lang="en-US" sz="1200" baseline="0" dirty="0"/>
                        <a:t>-based prevention implementation system? 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On</a:t>
                      </a:r>
                      <a:r>
                        <a:rPr lang="en-US" sz="1200" baseline="0" dirty="0"/>
                        <a:t> </a:t>
                      </a:r>
                      <a:r>
                        <a:rPr lang="mr-IN" sz="1200" baseline="0" dirty="0"/>
                        <a:t>–</a:t>
                      </a:r>
                      <a:r>
                        <a:rPr lang="en-US" sz="1200" baseline="0" dirty="0"/>
                        <a:t> Line 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 </a:t>
                      </a:r>
                      <a:r>
                        <a:rPr lang="en-US" sz="1200" dirty="0" err="1"/>
                        <a:t>hrs</a:t>
                      </a:r>
                      <a:r>
                        <a:rPr lang="en-US" sz="1200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Monitoring and Evaluation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Buildin</a:t>
                      </a:r>
                      <a:r>
                        <a:rPr lang="en-US" sz="1200" baseline="0" dirty="0"/>
                        <a:t>g monitoring systems 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Classroom</a:t>
                      </a:r>
                      <a:r>
                        <a:rPr lang="en-US" sz="1200" baseline="0" dirty="0"/>
                        <a:t> based 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 </a:t>
                      </a:r>
                      <a:r>
                        <a:rPr lang="en-US" sz="1200" dirty="0" err="1"/>
                        <a:t>hrs</a:t>
                      </a:r>
                      <a:r>
                        <a:rPr lang="en-US" sz="1200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804031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Defining Prevention Science (2/2)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2800" dirty="0">
                <a:solidFill>
                  <a:prstClr val="black"/>
                </a:solidFill>
              </a:rPr>
              <a:t>The field involves the study of </a:t>
            </a:r>
          </a:p>
          <a:p>
            <a:pPr lvl="1">
              <a:buFont typeface="Courier New"/>
              <a:buChar char="o"/>
            </a:pPr>
            <a:r>
              <a:rPr lang="en-US" sz="2400" dirty="0">
                <a:solidFill>
                  <a:prstClr val="black"/>
                </a:solidFill>
              </a:rPr>
              <a:t>human development </a:t>
            </a:r>
          </a:p>
          <a:p>
            <a:pPr lvl="1">
              <a:buFont typeface="Courier New"/>
              <a:buChar char="o"/>
            </a:pPr>
            <a:r>
              <a:rPr lang="en-US" sz="2400" dirty="0">
                <a:solidFill>
                  <a:prstClr val="black"/>
                </a:solidFill>
              </a:rPr>
              <a:t>social ecology </a:t>
            </a:r>
          </a:p>
          <a:p>
            <a:pPr lvl="1">
              <a:buFont typeface="Courier New"/>
              <a:buChar char="o"/>
            </a:pPr>
            <a:r>
              <a:rPr lang="en-US" sz="2400" dirty="0">
                <a:solidFill>
                  <a:prstClr val="black"/>
                </a:solidFill>
              </a:rPr>
              <a:t>identification of factors and processes that lead to positive and negative health behaviors and outcomes</a:t>
            </a:r>
          </a:p>
          <a:p>
            <a:pPr lvl="0"/>
            <a:r>
              <a:rPr lang="en-US" sz="2800" dirty="0">
                <a:solidFill>
                  <a:prstClr val="black"/>
                </a:solidFill>
              </a:rPr>
              <a:t>Prevention science is the foundation for health education and health promotion as well as preventive interventions.</a:t>
            </a:r>
          </a:p>
          <a:p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617576" y="5764420"/>
            <a:ext cx="8018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Standards of Knowledge for the Science of Prevention, Society for Prevention Research, 2011.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B7113-DFAB-4372-AB98-A34E4D3E9EF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3540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600" b="1" dirty="0">
                <a:latin typeface="+mn-lt"/>
              </a:rPr>
              <a:t>Prevention Science—Practice and Research</a:t>
            </a:r>
          </a:p>
        </p:txBody>
      </p:sp>
      <p:sp>
        <p:nvSpPr>
          <p:cNvPr id="4" name="Rectangle 3"/>
          <p:cNvSpPr/>
          <p:nvPr/>
        </p:nvSpPr>
        <p:spPr>
          <a:xfrm>
            <a:off x="1985211" y="2541672"/>
            <a:ext cx="1443790" cy="6136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Practice</a:t>
            </a:r>
          </a:p>
        </p:txBody>
      </p:sp>
      <p:sp>
        <p:nvSpPr>
          <p:cNvPr id="6" name="Rectangle 5"/>
          <p:cNvSpPr/>
          <p:nvPr/>
        </p:nvSpPr>
        <p:spPr>
          <a:xfrm>
            <a:off x="5811253" y="2541672"/>
            <a:ext cx="1552073" cy="6136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Research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550695" y="3913272"/>
            <a:ext cx="4259179" cy="794084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Prevention Science</a:t>
            </a:r>
          </a:p>
        </p:txBody>
      </p:sp>
      <p:cxnSp>
        <p:nvCxnSpPr>
          <p:cNvPr id="9" name="Straight Arrow Connector 8"/>
          <p:cNvCxnSpPr>
            <a:stCxn id="4" idx="2"/>
            <a:endCxn id="7" idx="0"/>
          </p:cNvCxnSpPr>
          <p:nvPr/>
        </p:nvCxnSpPr>
        <p:spPr>
          <a:xfrm>
            <a:off x="2707106" y="3155282"/>
            <a:ext cx="1973179" cy="757990"/>
          </a:xfrm>
          <a:prstGeom prst="straightConnector1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4791576" y="3155281"/>
            <a:ext cx="1907006" cy="757990"/>
          </a:xfrm>
          <a:prstGeom prst="straightConnector1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endCxn id="4" idx="3"/>
          </p:cNvCxnSpPr>
          <p:nvPr/>
        </p:nvCxnSpPr>
        <p:spPr>
          <a:xfrm flipH="1" flipV="1">
            <a:off x="3429000" y="2848477"/>
            <a:ext cx="1251284" cy="5357"/>
          </a:xfrm>
          <a:prstGeom prst="straightConnector1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endCxn id="6" idx="1"/>
          </p:cNvCxnSpPr>
          <p:nvPr/>
        </p:nvCxnSpPr>
        <p:spPr>
          <a:xfrm flipV="1">
            <a:off x="4680284" y="2848477"/>
            <a:ext cx="1130969" cy="5356"/>
          </a:xfrm>
          <a:prstGeom prst="straightConnector1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A0C1C-1AEA-4BF1-B3B7-9789D33B3B17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5481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000" b="1" dirty="0">
                <a:latin typeface="+mn-lt"/>
              </a:rPr>
              <a:t>Major Components of Prevention Science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4528457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/>
              <a:t>Epidemiology and Etiology	</a:t>
            </a:r>
          </a:p>
          <a:p>
            <a:pPr lvl="1">
              <a:buFont typeface="Courier New"/>
              <a:buChar char="o"/>
            </a:pPr>
            <a:r>
              <a:rPr lang="en-US" sz="2000" dirty="0"/>
              <a:t>defining the problem</a:t>
            </a:r>
          </a:p>
          <a:p>
            <a:pPr lvl="1">
              <a:buFont typeface="Courier New"/>
              <a:buChar char="o"/>
            </a:pPr>
            <a:r>
              <a:rPr lang="en-US" sz="2000" dirty="0"/>
              <a:t>conducting research to understand predictors of problem and positive developmental outcomes (etiologic research)</a:t>
            </a:r>
          </a:p>
          <a:p>
            <a:pPr lvl="1">
              <a:buFont typeface="Courier New"/>
              <a:buChar char="o"/>
            </a:pPr>
            <a:r>
              <a:rPr lang="en-US" sz="2000" dirty="0"/>
              <a:t>understanding the natural history of the problem</a:t>
            </a:r>
          </a:p>
          <a:p>
            <a:r>
              <a:rPr lang="en-US" sz="2800" dirty="0"/>
              <a:t>Intervention Development</a:t>
            </a:r>
          </a:p>
          <a:p>
            <a:pPr lvl="1">
              <a:buFont typeface="Courier New"/>
              <a:buChar char="o"/>
            </a:pPr>
            <a:r>
              <a:rPr lang="en-US" sz="2000" dirty="0"/>
              <a:t>developing interventions to motivate changes in individuals and environment based on theories of human behavior and behavior change</a:t>
            </a:r>
          </a:p>
          <a:p>
            <a:pPr lvl="1">
              <a:buFont typeface="Courier New"/>
              <a:buChar char="o"/>
            </a:pPr>
            <a:r>
              <a:rPr lang="en-US" sz="2000" dirty="0"/>
              <a:t>theory-based: etiology theories, learning theories, theories of behavior change</a:t>
            </a:r>
            <a:endParaRPr lang="en-US" sz="2400" dirty="0"/>
          </a:p>
          <a:p>
            <a:r>
              <a:rPr lang="en-US" sz="2800" dirty="0"/>
              <a:t>Research Methodology</a:t>
            </a:r>
            <a:endParaRPr lang="en-US" sz="2000" dirty="0"/>
          </a:p>
          <a:p>
            <a:pPr lvl="1">
              <a:buFont typeface="Courier New"/>
              <a:buChar char="o"/>
            </a:pPr>
            <a:r>
              <a:rPr lang="en-US" sz="2000" dirty="0"/>
              <a:t>testing the efficacy of preventive interventions</a:t>
            </a:r>
          </a:p>
          <a:p>
            <a:pPr lvl="1">
              <a:buFont typeface="Courier New"/>
              <a:buChar char="o"/>
            </a:pPr>
            <a:r>
              <a:rPr lang="en-US" sz="2000" dirty="0"/>
              <a:t>testing the effectiveness of these interventions in ‘real world’ delivery conditions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A0C1C-1AEA-4BF1-B3B7-9789D33B3B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1728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en-US" dirty="0"/>
              <a:t>Availability of Components in Your Country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79518"/>
            <a:ext cx="8229600" cy="3746645"/>
          </a:xfrm>
        </p:spPr>
        <p:txBody>
          <a:bodyPr/>
          <a:lstStyle/>
          <a:p>
            <a:r>
              <a:rPr lang="en-US" dirty="0"/>
              <a:t>Epidemiologic databases?</a:t>
            </a:r>
          </a:p>
          <a:p>
            <a:r>
              <a:rPr lang="en-US" dirty="0"/>
              <a:t>Evaluation expertise?</a:t>
            </a:r>
          </a:p>
        </p:txBody>
      </p:sp>
    </p:spTree>
    <p:extLst>
      <p:ext uri="{BB962C8B-B14F-4D97-AF65-F5344CB8AC3E}">
        <p14:creationId xmlns:p14="http://schemas.microsoft.com/office/powerpoint/2010/main" val="16638735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32114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en-US" dirty="0"/>
              <a:t>Prevention Science: Why Is It Important to Prevention Professionals?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39057" y="2438400"/>
            <a:ext cx="8229600" cy="406876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Prevention science provides the knowledge regarding:</a:t>
            </a:r>
          </a:p>
          <a:p>
            <a:pPr lvl="1">
              <a:buFont typeface="Courier New"/>
              <a:buChar char="o"/>
            </a:pPr>
            <a:r>
              <a:rPr lang="en-US" dirty="0"/>
              <a:t>Who is affected by the behavior of interest and what are their characteristics (e.g., gender, age, geographic location)</a:t>
            </a:r>
          </a:p>
          <a:p>
            <a:pPr lvl="1">
              <a:buFont typeface="Courier New"/>
              <a:buChar char="o"/>
            </a:pPr>
            <a:r>
              <a:rPr lang="en-US" dirty="0"/>
              <a:t>Who is vulnerable and what makes them vulnerable?</a:t>
            </a:r>
          </a:p>
          <a:p>
            <a:pPr lvl="1">
              <a:buFont typeface="Courier New"/>
              <a:buChar char="o"/>
            </a:pPr>
            <a:r>
              <a:rPr lang="en-US" dirty="0"/>
              <a:t>What are the consequences of these behaviors over time?</a:t>
            </a:r>
            <a:endParaRPr lang="en-US" dirty="0">
              <a:solidFill>
                <a:srgbClr val="FF0000"/>
              </a:solidFill>
            </a:endParaRPr>
          </a:p>
          <a:p>
            <a:pPr lvl="1">
              <a:buFont typeface="Courier New"/>
              <a:buChar char="o"/>
            </a:pPr>
            <a:r>
              <a:rPr lang="en-US" dirty="0"/>
              <a:t>How do you intervene effectively with the individual or the environment to reduce the risk of initiation or continuation of these behaviors?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B7113-DFAB-4372-AB98-A34E4D3E9EF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9662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64757" y="2478703"/>
            <a:ext cx="8229600" cy="1660657"/>
          </a:xfrm>
        </p:spPr>
        <p:txBody>
          <a:bodyPr/>
          <a:lstStyle/>
          <a:p>
            <a:r>
              <a:rPr lang="en-US" dirty="0"/>
              <a:t>Prevention of Psychoactive Substance Use</a:t>
            </a:r>
          </a:p>
        </p:txBody>
      </p:sp>
    </p:spTree>
    <p:extLst>
      <p:ext uri="{BB962C8B-B14F-4D97-AF65-F5344CB8AC3E}">
        <p14:creationId xmlns:p14="http://schemas.microsoft.com/office/powerpoint/2010/main" val="39378523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>
                <a:latin typeface="+mn-lt"/>
              </a:rPr>
              <a:t>Pharmacology and Prevention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600" dirty="0"/>
              <a:t>Pharmacology tells us: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600" dirty="0"/>
              <a:t>how substances work in the brain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600" dirty="0"/>
              <a:t>where and how they produce their effects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600" dirty="0"/>
              <a:t>the negative consequences of their actions, and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600" dirty="0"/>
              <a:t>who is vulnerable to abuse and dependence</a:t>
            </a:r>
          </a:p>
          <a:p>
            <a:r>
              <a:rPr lang="en-US" sz="2600" dirty="0"/>
              <a:t>Understanding the pharmacology of psychoactive substances provides the basis for the development and implementation of effective prevention interventions and policies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B37ED-E825-4B69-A29D-B42F4F879590}" type="slidenum">
              <a:rPr lang="en-US" smtClean="0">
                <a:solidFill>
                  <a:srgbClr val="000000"/>
                </a:solidFill>
              </a:rPr>
              <a:pPr/>
              <a:t>17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6388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Psychoactive Substances in Your Country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What are the psychoactive substances of concern in your country?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How do you think understanding the pharmacology of a substance provides the basis for the development and implementation of effective prevention interventions and policies?</a:t>
            </a:r>
            <a:br>
              <a:rPr lang="en-US" sz="2800" dirty="0"/>
            </a:b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611809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en-US" sz="2800" dirty="0"/>
              <a:t>Prevention Science and Substance Use: </a:t>
            </a:r>
            <a:br>
              <a:rPr lang="en-US" altLang="en-US" sz="2800" dirty="0"/>
            </a:br>
            <a:r>
              <a:rPr lang="en-US" altLang="en-US" sz="2800" dirty="0"/>
              <a:t>Development of Effective Prevention Programs (1/3) 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108410"/>
            <a:ext cx="8229600" cy="428224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sz="2800" dirty="0"/>
              <a:t>Epidemiology of substance use</a:t>
            </a:r>
          </a:p>
          <a:p>
            <a:pPr lvl="1">
              <a:lnSpc>
                <a:spcPct val="90000"/>
              </a:lnSpc>
            </a:pPr>
            <a:r>
              <a:rPr lang="en-US" altLang="en-US" sz="2200" dirty="0"/>
              <a:t>Establishment of the National Institute on Drug Abuse-1974</a:t>
            </a:r>
          </a:p>
          <a:p>
            <a:pPr lvl="1">
              <a:lnSpc>
                <a:spcPct val="90000"/>
              </a:lnSpc>
            </a:pPr>
            <a:r>
              <a:rPr lang="en-US" altLang="en-US" sz="2200" dirty="0"/>
              <a:t>National Household Survey on Drug Abuse: 1975</a:t>
            </a:r>
          </a:p>
          <a:p>
            <a:pPr lvl="1">
              <a:lnSpc>
                <a:spcPct val="90000"/>
              </a:lnSpc>
            </a:pPr>
            <a:r>
              <a:rPr lang="en-US" altLang="en-US" sz="2200" dirty="0"/>
              <a:t>Monitoring the Future Study: 1975</a:t>
            </a:r>
          </a:p>
          <a:p>
            <a:pPr lvl="1">
              <a:lnSpc>
                <a:spcPct val="90000"/>
              </a:lnSpc>
            </a:pPr>
            <a:r>
              <a:rPr lang="en-US" altLang="en-US" sz="2200" dirty="0"/>
              <a:t>Longitudinal Studies on Factors Associated with Initiation of Drug Use: 1975</a:t>
            </a:r>
          </a:p>
          <a:p>
            <a:pPr>
              <a:lnSpc>
                <a:spcPct val="90000"/>
              </a:lnSpc>
            </a:pPr>
            <a:r>
              <a:rPr lang="en-US" altLang="en-US" sz="2800" dirty="0"/>
              <a:t>Behavior Theory-1970s</a:t>
            </a:r>
          </a:p>
          <a:p>
            <a:pPr>
              <a:lnSpc>
                <a:spcPct val="90000"/>
              </a:lnSpc>
            </a:pPr>
            <a:r>
              <a:rPr lang="en-US" altLang="en-US" sz="2800" dirty="0"/>
              <a:t>First Effective Smoking Prevention Program: Late 1970s</a:t>
            </a:r>
          </a:p>
          <a:p>
            <a:pPr>
              <a:lnSpc>
                <a:spcPct val="90000"/>
              </a:lnSpc>
            </a:pPr>
            <a:r>
              <a:rPr lang="en-US" altLang="en-US" sz="2800" dirty="0"/>
              <a:t>Advances in Research and Statistical Methods: 1980s</a:t>
            </a:r>
          </a:p>
          <a:p>
            <a:pPr lvl="1">
              <a:lnSpc>
                <a:spcPct val="90000"/>
              </a:lnSpc>
            </a:pPr>
            <a:endParaRPr lang="en-US" altLang="en-US" sz="2000" dirty="0"/>
          </a:p>
          <a:p>
            <a:pPr lvl="1">
              <a:lnSpc>
                <a:spcPct val="90000"/>
              </a:lnSpc>
              <a:buFontTx/>
              <a:buNone/>
            </a:pPr>
            <a:endParaRPr lang="en-US" altLang="en-US" sz="2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B7113-DFAB-4372-AB98-A34E4D3E9EF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2489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2847110"/>
            <a:ext cx="8229600" cy="1236518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How do you define “Prevention”?</a:t>
            </a:r>
          </a:p>
        </p:txBody>
      </p:sp>
    </p:spTree>
    <p:extLst>
      <p:ext uri="{BB962C8B-B14F-4D97-AF65-F5344CB8AC3E}">
        <p14:creationId xmlns:p14="http://schemas.microsoft.com/office/powerpoint/2010/main" val="27695896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17134" y="807342"/>
            <a:ext cx="8229600" cy="1066800"/>
          </a:xfrm>
        </p:spPr>
        <p:txBody>
          <a:bodyPr>
            <a:noAutofit/>
          </a:bodyPr>
          <a:lstStyle/>
          <a:p>
            <a:r>
              <a:rPr lang="en-US" altLang="en-US" sz="2800" dirty="0"/>
              <a:t>Prevention Science and Substance Use: </a:t>
            </a:r>
            <a:br>
              <a:rPr lang="en-US" altLang="en-US" sz="2800" dirty="0"/>
            </a:br>
            <a:r>
              <a:rPr lang="en-US" altLang="en-US" sz="2800" dirty="0"/>
              <a:t>Development of Effective Prevention Programs (2/3) 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253160" y="2110000"/>
            <a:ext cx="8727554" cy="4621000"/>
          </a:xfrm>
        </p:spPr>
        <p:txBody>
          <a:bodyPr>
            <a:normAutofit fontScale="85000" lnSpcReduction="20000"/>
          </a:bodyPr>
          <a:lstStyle/>
          <a:p>
            <a:r>
              <a:rPr lang="en-US" altLang="en-US" sz="3100" dirty="0"/>
              <a:t>Reports of effective prevention programming (Pentz-1989; Bovin-1995)</a:t>
            </a:r>
          </a:p>
          <a:p>
            <a:r>
              <a:rPr lang="en-US" altLang="en-US" sz="3100" dirty="0"/>
              <a:t>1991 establishment of the U.S. Society for Prevention Research</a:t>
            </a:r>
          </a:p>
          <a:p>
            <a:r>
              <a:rPr lang="en-US" altLang="en-US" sz="3100" dirty="0"/>
              <a:t>First National Conference on Drug Abuse Prevention Research: Putting Research to Work for the Community: September 1996.</a:t>
            </a:r>
          </a:p>
          <a:p>
            <a:r>
              <a:rPr lang="en-US" altLang="en-US" sz="3100" dirty="0"/>
              <a:t>1997 publication by NIDA of Preventing Drug Use </a:t>
            </a:r>
            <a:br>
              <a:rPr lang="en-US" altLang="en-US" sz="3100" dirty="0"/>
            </a:br>
            <a:r>
              <a:rPr lang="en-US" altLang="en-US" sz="3100" dirty="0"/>
              <a:t>Among Children and Adolescents: A Research-Based </a:t>
            </a:r>
            <a:br>
              <a:rPr lang="en-US" altLang="en-US" sz="3100" dirty="0"/>
            </a:br>
            <a:r>
              <a:rPr lang="en-US" altLang="en-US" sz="3100" dirty="0"/>
              <a:t>Guide</a:t>
            </a:r>
          </a:p>
          <a:p>
            <a:r>
              <a:rPr lang="en-US" altLang="en-US" sz="3100" dirty="0"/>
              <a:t>2010 establishment of the EU Society for Prevention Research</a:t>
            </a:r>
          </a:p>
          <a:p>
            <a:pPr marL="0" indent="0">
              <a:buNone/>
            </a:pPr>
            <a:r>
              <a:rPr lang="en-US" altLang="en-US" sz="2400" dirty="0"/>
              <a:t> </a:t>
            </a:r>
          </a:p>
          <a:p>
            <a:endParaRPr lang="en-US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2357" y="4376185"/>
            <a:ext cx="1138357" cy="186223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B7113-DFAB-4372-AB98-A34E4D3E9EF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0159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en-US" sz="2800" dirty="0"/>
              <a:t>Prevention Science and Substance Use: </a:t>
            </a:r>
            <a:br>
              <a:rPr lang="en-US" altLang="en-US" sz="2800" dirty="0"/>
            </a:br>
            <a:r>
              <a:rPr lang="en-US" altLang="en-US" sz="2800" dirty="0"/>
              <a:t>Development of Effective Prevention Programs (3/3) </a:t>
            </a:r>
            <a:endParaRPr lang="en-US" sz="28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en-US" sz="2800" dirty="0"/>
              <a:t>2011 European Drug Prevention </a:t>
            </a:r>
          </a:p>
          <a:p>
            <a:pPr marL="0" indent="0">
              <a:buNone/>
            </a:pPr>
            <a:r>
              <a:rPr lang="en-US" altLang="en-US" sz="2800" dirty="0"/>
              <a:t>	Quality Standards</a:t>
            </a:r>
          </a:p>
          <a:p>
            <a:r>
              <a:rPr lang="en-US" altLang="en-US" sz="2800" dirty="0"/>
              <a:t>2013/17 International Standards on </a:t>
            </a:r>
          </a:p>
          <a:p>
            <a:pPr marL="0" indent="0">
              <a:buNone/>
            </a:pPr>
            <a:r>
              <a:rPr lang="en-US" altLang="en-US" sz="2800" dirty="0"/>
              <a:t>	                     Drug Prevention</a:t>
            </a:r>
          </a:p>
          <a:p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1328" y="2202543"/>
            <a:ext cx="1482909" cy="2118441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3944" y="4013775"/>
            <a:ext cx="1506054" cy="2112388"/>
          </a:xfrm>
          <a:prstGeom prst="rect">
            <a:avLst/>
          </a:prstGeom>
          <a:noFill/>
          <a:ln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B7113-DFAB-4372-AB98-A34E4D3E9EF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7739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72DEE6-FD46-44A6-B74F-B18DB13958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286"/>
            <a:ext cx="8998857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B7113-DFAB-4372-AB98-A34E4D3E9EF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3379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000" b="1" dirty="0">
                <a:latin typeface="Calibri" panose="020F0502020204030204" pitchFamily="34" charset="0"/>
              </a:rPr>
              <a:t>Substance Users Represent a Range of Use Patterns</a:t>
            </a:r>
          </a:p>
        </p:txBody>
      </p:sp>
      <p:sp>
        <p:nvSpPr>
          <p:cNvPr id="16386" name="Rectangle 3"/>
          <p:cNvSpPr>
            <a:spLocks noGrp="1" noChangeArrowheads="1"/>
          </p:cNvSpPr>
          <p:nvPr>
            <p:ph idx="1"/>
          </p:nvPr>
        </p:nvSpPr>
        <p:spPr>
          <a:xfrm>
            <a:off x="283388" y="2085870"/>
            <a:ext cx="8229600" cy="416581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In any population at any point in time we will find:</a:t>
            </a:r>
          </a:p>
          <a:p>
            <a:pPr lvl="1" eaLnBrk="1" hangingPunct="1"/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Vulnerable non users</a:t>
            </a:r>
          </a:p>
          <a:p>
            <a:pPr lvl="1" eaLnBrk="1" hangingPunct="1"/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Initial users who discontinue use</a:t>
            </a:r>
          </a:p>
          <a:p>
            <a:pPr lvl="1" eaLnBrk="1" hangingPunct="1"/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Initial users with the potential to progress to abuse and substance use disorders</a:t>
            </a:r>
          </a:p>
          <a:p>
            <a:pPr lvl="1" eaLnBrk="1" hangingPunct="1"/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Those who are already using and may or not be experiencing the consequences of their use.</a:t>
            </a:r>
          </a:p>
          <a:p>
            <a:pPr eaLnBrk="1" hangingPunct="1"/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Such a range in substance use patterns requires a range of interventions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9FB08F-FEC5-4EA0-8A9A-2310DB340440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8607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>
                <a:latin typeface="+mn-lt"/>
              </a:rPr>
              <a:t>Vulnerable Non-Users Not All Alike</a:t>
            </a:r>
          </a:p>
        </p:txBody>
      </p:sp>
      <p:graphicFrame>
        <p:nvGraphicFramePr>
          <p:cNvPr id="4" name="Content Placeholder 5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8476759"/>
              </p:ext>
            </p:extLst>
          </p:nvPr>
        </p:nvGraphicFramePr>
        <p:xfrm>
          <a:off x="1695450" y="1690689"/>
          <a:ext cx="5753100" cy="3990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1" name="Worksheet" r:id="rId4" imgW="5753100" imgH="3990975" progId="Excel.Sheet.8">
                  <p:embed/>
                </p:oleObj>
              </mc:Choice>
              <mc:Fallback>
                <p:oleObj name="Worksheet" r:id="rId4" imgW="5753100" imgH="3990975" progId="Excel.Sheet.8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5450" y="1690689"/>
                        <a:ext cx="5753100" cy="39909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935182" y="6276109"/>
            <a:ext cx="27016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Source: Crano et al, 2008</a:t>
            </a:r>
          </a:p>
        </p:txBody>
      </p:sp>
    </p:spTree>
    <p:extLst>
      <p:ext uri="{BB962C8B-B14F-4D97-AF65-F5344CB8AC3E}">
        <p14:creationId xmlns:p14="http://schemas.microsoft.com/office/powerpoint/2010/main" val="1195165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936" y="2473036"/>
            <a:ext cx="8229600" cy="1066800"/>
          </a:xfrm>
        </p:spPr>
        <p:txBody>
          <a:bodyPr>
            <a:normAutofit/>
          </a:bodyPr>
          <a:lstStyle/>
          <a:p>
            <a:r>
              <a:rPr lang="en-US" sz="3200" dirty="0"/>
              <a:t>Does this framework apply in your country?</a:t>
            </a:r>
          </a:p>
        </p:txBody>
      </p:sp>
    </p:spTree>
    <p:extLst>
      <p:ext uri="{BB962C8B-B14F-4D97-AF65-F5344CB8AC3E}">
        <p14:creationId xmlns:p14="http://schemas.microsoft.com/office/powerpoint/2010/main" val="17047267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title"/>
          </p:nvPr>
        </p:nvSpPr>
        <p:spPr>
          <a:xfrm>
            <a:off x="313617" y="961001"/>
            <a:ext cx="8229600" cy="1143000"/>
          </a:xfrm>
        </p:spPr>
        <p:txBody>
          <a:bodyPr/>
          <a:lstStyle/>
          <a:p>
            <a:pPr algn="ctr" eaLnBrk="1" hangingPunct="1"/>
            <a:r>
              <a:rPr lang="en-US" sz="4000" b="1" dirty="0">
                <a:latin typeface="Calibri" panose="020F0502020204030204" pitchFamily="34" charset="0"/>
              </a:rPr>
              <a:t>Spectrum of Substance Use Services</a:t>
            </a:r>
          </a:p>
        </p:txBody>
      </p:sp>
      <p:pic>
        <p:nvPicPr>
          <p:cNvPr id="15363" name="Picture 5" descr="http://www.nap.edu/books/0309049393/xhtml/images/p20003596g23001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62187" y="2748756"/>
            <a:ext cx="4619625" cy="2505075"/>
          </a:xfr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9FB08F-FEC5-4EA0-8A9A-2310DB340440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15364" name="Text Box 8"/>
          <p:cNvSpPr txBox="1">
            <a:spLocks noChangeArrowheads="1"/>
          </p:cNvSpPr>
          <p:nvPr/>
        </p:nvSpPr>
        <p:spPr bwMode="auto">
          <a:xfrm>
            <a:off x="228600" y="6324600"/>
            <a:ext cx="4800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/>
              <a:t>(Source: National Research Council, 1994)</a:t>
            </a:r>
          </a:p>
        </p:txBody>
      </p:sp>
    </p:spTree>
    <p:extLst>
      <p:ext uri="{BB962C8B-B14F-4D97-AF65-F5344CB8AC3E}">
        <p14:creationId xmlns:p14="http://schemas.microsoft.com/office/powerpoint/2010/main" val="29798292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/>
            <a:r>
              <a:rPr lang="en-US" sz="4000" b="1" dirty="0">
                <a:latin typeface="Calibri" panose="020F0502020204030204" pitchFamily="34" charset="0"/>
              </a:rPr>
              <a:t>Classification of Prevention Interventions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800" dirty="0">
                <a:latin typeface="Calibri" panose="020F0502020204030204" pitchFamily="34" charset="0"/>
              </a:rPr>
              <a:t>Universal---for those who represent a mixture of user groups, however most are non-users</a:t>
            </a:r>
          </a:p>
          <a:p>
            <a:pPr eaLnBrk="1" hangingPunct="1"/>
            <a:r>
              <a:rPr lang="en-US" sz="2800" dirty="0">
                <a:latin typeface="Calibri" panose="020F0502020204030204" pitchFamily="34" charset="0"/>
              </a:rPr>
              <a:t>Selective—for those who are vulnerable or determined to be at risk</a:t>
            </a:r>
          </a:p>
          <a:p>
            <a:pPr eaLnBrk="1" hangingPunct="1"/>
            <a:r>
              <a:rPr lang="en-US" sz="2800" dirty="0">
                <a:latin typeface="Calibri" panose="020F0502020204030204" pitchFamily="34" charset="0"/>
              </a:rPr>
              <a:t>Indicated---for those who may have already initiated substance use but do not need treatment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9FB08F-FEC5-4EA0-8A9A-2310DB340440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6524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24297"/>
            <a:ext cx="9144000" cy="1558053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3600" b="1" dirty="0">
                <a:latin typeface="+mn-lt"/>
              </a:rPr>
              <a:t>Why Doesn’t Everyone Who Tries a Substance Continue Use and Become Addicted?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idx="1"/>
          </p:nvPr>
        </p:nvSpPr>
        <p:spPr>
          <a:xfrm>
            <a:off x="1230630" y="2000250"/>
            <a:ext cx="6682740" cy="4059174"/>
          </a:xfrm>
        </p:spPr>
        <p:txBody>
          <a:bodyPr>
            <a:normAutofit fontScale="92500" lnSpcReduction="20000"/>
          </a:bodyPr>
          <a:lstStyle/>
          <a:p>
            <a:pPr eaLnBrk="1" hangingPunct="1"/>
            <a:endParaRPr lang="en-US" dirty="0"/>
          </a:p>
          <a:p>
            <a:pPr eaLnBrk="1" hangingPunct="1"/>
            <a:r>
              <a:rPr lang="en-US" dirty="0"/>
              <a:t>Vulnerability to addiction differs from person to person</a:t>
            </a:r>
          </a:p>
          <a:p>
            <a:pPr eaLnBrk="1" hangingPunct="1"/>
            <a:r>
              <a:rPr lang="en-US" dirty="0"/>
              <a:t>Abuse and addiction depends on both</a:t>
            </a:r>
          </a:p>
          <a:p>
            <a:pPr lvl="1" eaLnBrk="1" hangingPunct="1"/>
            <a:r>
              <a:rPr lang="en-US" sz="2800" dirty="0"/>
              <a:t>Biologic and environmental factors</a:t>
            </a:r>
          </a:p>
          <a:p>
            <a:pPr eaLnBrk="1" hangingPunct="1"/>
            <a:r>
              <a:rPr lang="en-US" dirty="0"/>
              <a:t>Biological factors include genetics, which is estimated to account for between 40% to 60% of a person’s vulnerability to addiction. </a:t>
            </a:r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B37ED-E825-4B69-A29D-B42F4F879590}" type="slidenum">
              <a:rPr lang="en-US" smtClean="0">
                <a:solidFill>
                  <a:srgbClr val="000000"/>
                </a:solidFill>
              </a:rPr>
              <a:pPr/>
              <a:t>28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3963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2882" y="931517"/>
            <a:ext cx="6157707" cy="5869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9226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05115"/>
            <a:ext cx="8229600" cy="10668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+mn-lt"/>
              </a:rPr>
              <a:t>Definition of Prevention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Prevention is the application of prevention science to address the health and safety of individuals through improving socialization processes to enhance self-realization and participation in society.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A0C1C-1AEA-4BF1-B3B7-9789D33B3B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5709" y="5800436"/>
            <a:ext cx="22998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Source: UNODC, 2017</a:t>
            </a:r>
          </a:p>
        </p:txBody>
      </p:sp>
    </p:spTree>
    <p:extLst>
      <p:ext uri="{BB962C8B-B14F-4D97-AF65-F5344CB8AC3E}">
        <p14:creationId xmlns:p14="http://schemas.microsoft.com/office/powerpoint/2010/main" val="1805860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546" y="2223654"/>
            <a:ext cx="4047709" cy="35121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7863" y="2337955"/>
            <a:ext cx="3657600" cy="3221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0376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935" y="2413591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en-US" dirty="0"/>
              <a:t>Human Development and Vulnerability</a:t>
            </a:r>
          </a:p>
        </p:txBody>
      </p:sp>
      <p:sp>
        <p:nvSpPr>
          <p:cNvPr id="3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4159259D-CDC3-47A9-A9F2-EBD2075CD29B}" type="slidenum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en-US" sz="1200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7597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290625" y="933485"/>
            <a:ext cx="8305800" cy="685800"/>
          </a:xfrm>
        </p:spPr>
        <p:txBody>
          <a:bodyPr>
            <a:normAutofit fontScale="90000"/>
          </a:bodyPr>
          <a:lstStyle/>
          <a:p>
            <a:pPr indent="0" eaLnBrk="1" hangingPunct="1"/>
            <a:r>
              <a:rPr lang="en-US" altLang="en-US" dirty="0">
                <a:ea typeface="ＭＳ Ｐゴシック" pitchFamily="34" charset="-128"/>
              </a:rPr>
              <a:t>Human Development Phases</a:t>
            </a:r>
            <a:endParaRPr lang="en-US" altLang="en-US" b="1" i="1" dirty="0">
              <a:ea typeface="ＭＳ Ｐゴシック" pitchFamily="34" charset="-128"/>
            </a:endParaRP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831328"/>
            <a:ext cx="8215425" cy="4100936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2600" dirty="0">
                <a:ea typeface="ＭＳ Ｐゴシック" pitchFamily="34" charset="-128"/>
              </a:rPr>
              <a:t>Each stage of human development is associated with growth of intellectual and language development, cognitive, emotional and psychological functioning and social competency skills </a:t>
            </a:r>
          </a:p>
          <a:p>
            <a:pPr eaLnBrk="1" hangingPunct="1"/>
            <a:r>
              <a:rPr lang="en-US" altLang="en-US" sz="2600" dirty="0">
                <a:ea typeface="ＭＳ Ｐゴシック" pitchFamily="34" charset="-128"/>
              </a:rPr>
              <a:t>Disruption of this growth can make the individual more vulnerable to problems such as substance use</a:t>
            </a:r>
          </a:p>
          <a:p>
            <a:pPr eaLnBrk="1" hangingPunct="1"/>
            <a:r>
              <a:rPr lang="en-US" altLang="en-US" sz="2600" b="1" i="1" dirty="0">
                <a:ea typeface="ＭＳ Ｐゴシック" pitchFamily="34" charset="-128"/>
              </a:rPr>
              <a:t>Early intervention </a:t>
            </a:r>
            <a:r>
              <a:rPr lang="en-US" altLang="en-US" sz="2600" dirty="0">
                <a:ea typeface="ＭＳ Ｐゴシック" pitchFamily="34" charset="-128"/>
              </a:rPr>
              <a:t>may prevent the onset </a:t>
            </a:r>
            <a:br>
              <a:rPr lang="en-US" altLang="en-US" sz="2600" dirty="0">
                <a:ea typeface="ＭＳ Ｐゴシック" pitchFamily="34" charset="-128"/>
              </a:rPr>
            </a:br>
            <a:r>
              <a:rPr lang="en-US" altLang="en-US" sz="2600" dirty="0">
                <a:ea typeface="ＭＳ Ｐゴシック" pitchFamily="34" charset="-128"/>
              </a:rPr>
              <a:t>of substance use and dependence</a:t>
            </a:r>
            <a:endParaRPr lang="en-US" altLang="en-US" sz="2600" dirty="0">
              <a:solidFill>
                <a:srgbClr val="FF0000"/>
              </a:solidFill>
              <a:ea typeface="ＭＳ Ｐゴシック" pitchFamily="34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5932CA-5595-4B25-A844-B8C2F1E28BA5}" type="slidenum">
              <a:rPr lang="en-US" altLang="en-US" smtClean="0"/>
              <a:pPr>
                <a:defRPr/>
              </a:pPr>
              <a:t>32</a:t>
            </a:fld>
            <a:endParaRPr lang="en-US" altLang="en-US" dirty="0"/>
          </a:p>
        </p:txBody>
      </p:sp>
      <p:sp>
        <p:nvSpPr>
          <p:cNvPr id="27652" name="TextBox 3"/>
          <p:cNvSpPr txBox="1">
            <a:spLocks noChangeArrowheads="1"/>
          </p:cNvSpPr>
          <p:nvPr/>
        </p:nvSpPr>
        <p:spPr bwMode="auto">
          <a:xfrm>
            <a:off x="471375" y="6206968"/>
            <a:ext cx="783442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>
              <a:spcBef>
                <a:spcPts val="6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marL="0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/>
              <a:t>Source: </a:t>
            </a:r>
            <a:r>
              <a:rPr lang="en-US" altLang="en-US" sz="1400" dirty="0" err="1"/>
              <a:t>Campello</a:t>
            </a:r>
            <a:r>
              <a:rPr lang="en-US" altLang="en-US" sz="1400" dirty="0"/>
              <a:t>, G. Etiological Factors in Substance use, UNODC, Prevention, Treatment and Rehabilitation. Presentation.</a:t>
            </a:r>
          </a:p>
        </p:txBody>
      </p:sp>
      <p:pic>
        <p:nvPicPr>
          <p:cNvPr id="6" name="Picture 2" descr="http://4.bp.blogspot.com/-ibSAbd-NzsM/TqqaMN9xuXI/AAAAAAAAAZA/Dj-4q7CotgM/s1600/growing-up-kids-child-adult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58986" y="4688980"/>
            <a:ext cx="2523051" cy="15460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202125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570638" y="1094815"/>
            <a:ext cx="8044142" cy="990600"/>
          </a:xfrm>
        </p:spPr>
        <p:txBody>
          <a:bodyPr>
            <a:noAutofit/>
          </a:bodyPr>
          <a:lstStyle/>
          <a:p>
            <a:pPr algn="ctr"/>
            <a:r>
              <a:rPr lang="en-US" altLang="en-US" sz="3600" dirty="0">
                <a:latin typeface="+mn-lt"/>
              </a:rPr>
              <a:t>Socialization – An Important Prevention Process</a:t>
            </a:r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>
          <a:xfrm>
            <a:off x="548387" y="2195841"/>
            <a:ext cx="8110361" cy="4399231"/>
          </a:xfrm>
        </p:spPr>
        <p:txBody>
          <a:bodyPr>
            <a:normAutofit fontScale="92500"/>
          </a:bodyPr>
          <a:lstStyle/>
          <a:p>
            <a:r>
              <a:rPr lang="en-US" altLang="en-US" sz="2800" dirty="0"/>
              <a:t>Human infants are born without any culture.</a:t>
            </a:r>
          </a:p>
          <a:p>
            <a:pPr marL="0" indent="0">
              <a:buNone/>
            </a:pPr>
            <a:endParaRPr lang="en-US" altLang="en-US" sz="1100" dirty="0"/>
          </a:p>
          <a:p>
            <a:r>
              <a:rPr lang="en-US" altLang="en-US" sz="2800" dirty="0"/>
              <a:t>Socialization is a process of transferring culturally acceptable attitudes, norms, beliefs and behaviors and to respond to such cues in the appropriate manner.</a:t>
            </a:r>
          </a:p>
          <a:p>
            <a:pPr marL="0" indent="0">
              <a:buNone/>
            </a:pPr>
            <a:endParaRPr lang="en-US" altLang="en-US" sz="1100" dirty="0"/>
          </a:p>
          <a:p>
            <a:r>
              <a:rPr lang="en-US" altLang="en-US" sz="2800" dirty="0"/>
              <a:t>Since socialization is a lifelong process, the individual will be socialized by a large array of different socializing agents (e.g., parents, teachers, peer groups,  religious, economic and political organization and virtual agents, such as mass media).</a:t>
            </a:r>
          </a:p>
          <a:p>
            <a:pPr>
              <a:buFontTx/>
              <a:buNone/>
            </a:pPr>
            <a:endParaRPr lang="en-US" alt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A0C1C-1AEA-4BF1-B3B7-9789D33B3B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1678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Socialization Teaches Norms and Behavior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17286" y="2231572"/>
            <a:ext cx="8269514" cy="3955142"/>
          </a:xfrm>
        </p:spPr>
        <p:txBody>
          <a:bodyPr/>
          <a:lstStyle/>
          <a:p>
            <a:r>
              <a:rPr lang="en-US" dirty="0"/>
              <a:t>Socialization is the process for internalizing social norms and values that define or govern conduct and behavior particularly self-regulation through:</a:t>
            </a:r>
          </a:p>
          <a:p>
            <a:pPr lvl="1">
              <a:buFont typeface="Courier New"/>
              <a:buChar char="o"/>
            </a:pPr>
            <a:r>
              <a:rPr lang="en-US" sz="2600" dirty="0"/>
              <a:t>Behavioral interventions</a:t>
            </a:r>
          </a:p>
          <a:p>
            <a:pPr lvl="1">
              <a:buFont typeface="Courier New"/>
              <a:buChar char="o"/>
            </a:pPr>
            <a:r>
              <a:rPr lang="en-US" sz="2600" dirty="0"/>
              <a:t>Environmental interventions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6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159259D-CDC3-47A9-A9F2-EBD2075CD29B}" type="slidenum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algn="r"/>
              <a:t>34</a:t>
            </a:fld>
            <a:endParaRPr lang="en-US" sz="1200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8234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11480" y="893064"/>
            <a:ext cx="8229600" cy="1524000"/>
          </a:xfrm>
        </p:spPr>
        <p:txBody>
          <a:bodyPr>
            <a:noAutofit/>
          </a:bodyPr>
          <a:lstStyle/>
          <a:p>
            <a:r>
              <a:rPr lang="en-GB" sz="2800" b="1" dirty="0">
                <a:latin typeface="Calibri" panose="020F0502020204030204" pitchFamily="34" charset="0"/>
              </a:rPr>
              <a:t>Etiology Model: Interaction of Personal Characteristics and the Micro- and Macro-Level Environments</a:t>
            </a:r>
            <a:endParaRPr lang="en-US" sz="2800" b="1" dirty="0">
              <a:latin typeface="Calibri" panose="020F0502020204030204" pitchFamily="34" charset="0"/>
            </a:endParaRPr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7286" y="2591010"/>
            <a:ext cx="8351287" cy="2565400"/>
          </a:xfrm>
          <a:solidFill>
            <a:srgbClr val="194050"/>
          </a:solidFill>
        </p:spPr>
      </p:pic>
      <p:sp>
        <p:nvSpPr>
          <p:cNvPr id="4" name="TextBox 3"/>
          <p:cNvSpPr txBox="1"/>
          <p:nvPr/>
        </p:nvSpPr>
        <p:spPr>
          <a:xfrm>
            <a:off x="230900" y="6312873"/>
            <a:ext cx="20805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prstClr val="black"/>
                </a:solidFill>
                <a:latin typeface="Arial" charset="0"/>
              </a:rPr>
              <a:t>©UNODC 2013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444361" y="4822569"/>
            <a:ext cx="1905000" cy="1657529"/>
            <a:chOff x="4662513" y="4514087"/>
            <a:chExt cx="1905000" cy="1657529"/>
          </a:xfrm>
        </p:grpSpPr>
        <p:sp>
          <p:nvSpPr>
            <p:cNvPr id="6" name="TextBox 5"/>
            <p:cNvSpPr txBox="1"/>
            <p:nvPr/>
          </p:nvSpPr>
          <p:spPr>
            <a:xfrm>
              <a:off x="4662513" y="4971287"/>
              <a:ext cx="1905000" cy="1200329"/>
            </a:xfrm>
            <a:prstGeom prst="rect">
              <a:avLst/>
            </a:prstGeom>
            <a:solidFill>
              <a:srgbClr val="FFFF66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285750" indent="-28575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prstClr val="black"/>
                  </a:solidFill>
                  <a:latin typeface="Arial" charset="0"/>
                </a:rPr>
                <a:t>Genetics</a:t>
              </a:r>
            </a:p>
            <a:p>
              <a:pPr marL="285750" indent="-28575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prstClr val="black"/>
                  </a:solidFill>
                  <a:latin typeface="Arial" charset="0"/>
                </a:rPr>
                <a:t>Temperament</a:t>
              </a:r>
            </a:p>
            <a:p>
              <a:pPr marL="285750" indent="-28575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prstClr val="black"/>
                  </a:solidFill>
                  <a:latin typeface="Arial" charset="0"/>
                </a:rPr>
                <a:t>Physiology</a:t>
              </a:r>
            </a:p>
            <a:p>
              <a:pPr marL="285750" indent="-28575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</a:pPr>
              <a:endParaRPr lang="en-US" dirty="0">
                <a:solidFill>
                  <a:prstClr val="black"/>
                </a:solidFill>
                <a:latin typeface="Arial" charset="0"/>
              </a:endParaRPr>
            </a:p>
          </p:txBody>
        </p:sp>
        <p:cxnSp>
          <p:nvCxnSpPr>
            <p:cNvPr id="8" name="Straight Arrow Connector 7"/>
            <p:cNvCxnSpPr>
              <a:stCxn id="6" idx="0"/>
            </p:cNvCxnSpPr>
            <p:nvPr/>
          </p:nvCxnSpPr>
          <p:spPr>
            <a:xfrm flipV="1">
              <a:off x="5615013" y="4514087"/>
              <a:ext cx="0" cy="45720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Slide Number Placeholder 2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F0902073-6BD6-4367-9074-58D457FDA4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B7113-DFAB-4372-AB98-A34E4D3E9EF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997900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en-US" sz="3600" b="1" dirty="0">
                <a:latin typeface="Calibri" pitchFamily="34" charset="0"/>
                <a:cs typeface="Arial" pitchFamily="34" charset="0"/>
              </a:rPr>
              <a:t>Environmental Influences</a:t>
            </a:r>
            <a:endParaRPr lang="en-US" sz="3600" dirty="0">
              <a:latin typeface="Calibri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A0C1C-1AEA-4BF1-B3B7-9789D33B3B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1204" name="Rectangle 10"/>
          <p:cNvSpPr txBox="1">
            <a:spLocks noChangeArrowheads="1"/>
          </p:cNvSpPr>
          <p:nvPr/>
        </p:nvSpPr>
        <p:spPr bwMode="auto">
          <a:xfrm>
            <a:off x="606112" y="1911803"/>
            <a:ext cx="8009344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GB" sz="3200" dirty="0">
                <a:solidFill>
                  <a:srgbClr val="000000"/>
                </a:solidFill>
                <a:cs typeface="Arial" pitchFamily="34" charset="0"/>
              </a:rPr>
              <a:t>Micro-Level Environmental Factors</a:t>
            </a:r>
          </a:p>
          <a:p>
            <a:pPr marL="914400" lvl="1" indent="-457200" fontAlgn="base">
              <a:spcBef>
                <a:spcPct val="20000"/>
              </a:spcBef>
              <a:spcAft>
                <a:spcPct val="0"/>
              </a:spcAft>
              <a:buFont typeface="Courier New"/>
              <a:buChar char="o"/>
            </a:pPr>
            <a:r>
              <a:rPr lang="en-GB" sz="2600" dirty="0">
                <a:solidFill>
                  <a:srgbClr val="000000"/>
                </a:solidFill>
                <a:cs typeface="Arial" pitchFamily="34" charset="0"/>
              </a:rPr>
              <a:t>Family</a:t>
            </a:r>
          </a:p>
          <a:p>
            <a:pPr marL="914400" lvl="1" indent="-457200" fontAlgn="base">
              <a:spcBef>
                <a:spcPct val="20000"/>
              </a:spcBef>
              <a:spcAft>
                <a:spcPct val="0"/>
              </a:spcAft>
              <a:buFont typeface="Courier New"/>
              <a:buChar char="o"/>
            </a:pPr>
            <a:r>
              <a:rPr lang="en-GB" sz="2600" dirty="0">
                <a:solidFill>
                  <a:srgbClr val="000000"/>
                </a:solidFill>
                <a:cs typeface="Arial" pitchFamily="34" charset="0"/>
              </a:rPr>
              <a:t>School</a:t>
            </a:r>
          </a:p>
          <a:p>
            <a:pPr marL="914400" lvl="1" indent="-457200" fontAlgn="base">
              <a:spcBef>
                <a:spcPct val="20000"/>
              </a:spcBef>
              <a:spcAft>
                <a:spcPct val="0"/>
              </a:spcAft>
              <a:buFont typeface="Courier New"/>
              <a:buChar char="o"/>
            </a:pPr>
            <a:r>
              <a:rPr lang="en-GB" sz="2600" dirty="0">
                <a:solidFill>
                  <a:srgbClr val="000000"/>
                </a:solidFill>
                <a:cs typeface="Arial" pitchFamily="34" charset="0"/>
              </a:rPr>
              <a:t>Peer</a:t>
            </a:r>
          </a:p>
          <a:p>
            <a:pPr marL="914400" lvl="1" indent="-457200" fontAlgn="base">
              <a:spcBef>
                <a:spcPct val="20000"/>
              </a:spcBef>
              <a:spcAft>
                <a:spcPct val="0"/>
              </a:spcAft>
              <a:buFont typeface="Courier New"/>
              <a:buChar char="o"/>
            </a:pPr>
            <a:r>
              <a:rPr lang="en-GB" sz="2600" dirty="0">
                <a:cs typeface="Arial" pitchFamily="34" charset="0"/>
              </a:rPr>
              <a:t>Workplace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GB" sz="3200" dirty="0">
                <a:solidFill>
                  <a:srgbClr val="000000"/>
                </a:solidFill>
                <a:cs typeface="Arial" pitchFamily="34" charset="0"/>
              </a:rPr>
              <a:t>Macro-Level Environmental Factors</a:t>
            </a:r>
          </a:p>
          <a:p>
            <a:pPr marL="914400" lvl="1" indent="-457200" fontAlgn="base">
              <a:spcBef>
                <a:spcPct val="20000"/>
              </a:spcBef>
              <a:spcAft>
                <a:spcPct val="0"/>
              </a:spcAft>
              <a:buFont typeface="Courier New"/>
              <a:buChar char="o"/>
            </a:pPr>
            <a:r>
              <a:rPr lang="en-GB" sz="2600" dirty="0">
                <a:solidFill>
                  <a:srgbClr val="000000"/>
                </a:solidFill>
                <a:cs typeface="Arial" pitchFamily="34" charset="0"/>
              </a:rPr>
              <a:t>Social environment </a:t>
            </a:r>
          </a:p>
          <a:p>
            <a:pPr marL="914400" lvl="1" indent="-457200" fontAlgn="base">
              <a:spcBef>
                <a:spcPct val="20000"/>
              </a:spcBef>
              <a:spcAft>
                <a:spcPct val="0"/>
              </a:spcAft>
              <a:buFont typeface="Courier New"/>
              <a:buChar char="o"/>
            </a:pPr>
            <a:r>
              <a:rPr lang="en-GB" sz="2600" dirty="0">
                <a:solidFill>
                  <a:srgbClr val="000000"/>
                </a:solidFill>
                <a:cs typeface="Arial" pitchFamily="34" charset="0"/>
              </a:rPr>
              <a:t>Physical environment</a:t>
            </a:r>
            <a:endParaRPr lang="en-US" sz="26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9891" y="6269935"/>
            <a:ext cx="20805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prstClr val="black"/>
                </a:solidFill>
                <a:latin typeface="Arial" charset="0"/>
              </a:rPr>
              <a:t>©UNODC 2017</a:t>
            </a:r>
          </a:p>
        </p:txBody>
      </p:sp>
    </p:spTree>
    <p:extLst>
      <p:ext uri="{BB962C8B-B14F-4D97-AF65-F5344CB8AC3E}">
        <p14:creationId xmlns:p14="http://schemas.microsoft.com/office/powerpoint/2010/main" val="2429584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/>
            <a:r>
              <a:rPr lang="en-US" sz="4000" b="1" dirty="0">
                <a:latin typeface="Calibri" panose="020F0502020204030204" pitchFamily="34" charset="0"/>
              </a:rPr>
              <a:t>Micro-Level Influence: Parents and Family</a:t>
            </a:r>
          </a:p>
        </p:txBody>
      </p:sp>
      <p:sp>
        <p:nvSpPr>
          <p:cNvPr id="53251" name="Rectangle 5"/>
          <p:cNvSpPr>
            <a:spLocks noGrp="1" noChangeArrowheads="1"/>
          </p:cNvSpPr>
          <p:nvPr>
            <p:ph idx="1"/>
          </p:nvPr>
        </p:nvSpPr>
        <p:spPr>
          <a:xfrm>
            <a:off x="360781" y="1981200"/>
            <a:ext cx="8427850" cy="4223829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dirty="0">
                <a:latin typeface="Calibri" panose="020F0502020204030204" pitchFamily="34" charset="0"/>
              </a:rPr>
              <a:t>Parents and families:</a:t>
            </a:r>
          </a:p>
          <a:p>
            <a:pPr lvl="1" eaLnBrk="1" hangingPunct="1">
              <a:lnSpc>
                <a:spcPct val="90000"/>
              </a:lnSpc>
              <a:buFont typeface="Courier New"/>
              <a:buChar char="o"/>
            </a:pPr>
            <a:r>
              <a:rPr lang="en-US" sz="2400" dirty="0">
                <a:latin typeface="Calibri" panose="020F0502020204030204" pitchFamily="34" charset="0"/>
              </a:rPr>
              <a:t>nurture children and keep them safe</a:t>
            </a:r>
          </a:p>
          <a:p>
            <a:pPr lvl="1" eaLnBrk="1" hangingPunct="1">
              <a:lnSpc>
                <a:spcPct val="90000"/>
              </a:lnSpc>
              <a:buFont typeface="Courier New"/>
              <a:buChar char="o"/>
            </a:pPr>
            <a:r>
              <a:rPr lang="en-US" sz="2400" dirty="0">
                <a:latin typeface="Calibri" panose="020F0502020204030204" pitchFamily="34" charset="0"/>
              </a:rPr>
              <a:t>instill social and emotional regulatory skills </a:t>
            </a:r>
          </a:p>
          <a:p>
            <a:pPr lvl="1" eaLnBrk="1" hangingPunct="1">
              <a:lnSpc>
                <a:spcPct val="90000"/>
              </a:lnSpc>
              <a:buFont typeface="Courier New"/>
              <a:buChar char="o"/>
            </a:pPr>
            <a:r>
              <a:rPr lang="en-US" sz="2400" dirty="0">
                <a:latin typeface="Calibri" panose="020F0502020204030204" pitchFamily="34" charset="0"/>
              </a:rPr>
              <a:t>teach children about sharing and reciprocity</a:t>
            </a:r>
          </a:p>
          <a:p>
            <a:pPr lvl="1" eaLnBrk="1" hangingPunct="1">
              <a:lnSpc>
                <a:spcPct val="90000"/>
              </a:lnSpc>
              <a:buFont typeface="Courier New"/>
              <a:buChar char="o"/>
            </a:pPr>
            <a:r>
              <a:rPr lang="en-US" sz="2400" dirty="0">
                <a:latin typeface="Calibri" panose="020F0502020204030204" pitchFamily="34" charset="0"/>
              </a:rPr>
              <a:t>reinforce accepted norms, values, and age- and gender-specific behaviors of the community/society</a:t>
            </a:r>
          </a:p>
          <a:p>
            <a:pPr marL="457200" lvl="1" indent="0" eaLnBrk="1" hangingPunct="1">
              <a:lnSpc>
                <a:spcPct val="90000"/>
              </a:lnSpc>
              <a:buNone/>
            </a:pPr>
            <a:endParaRPr lang="en-US" sz="12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>
                <a:latin typeface="Calibri" panose="020F0502020204030204" pitchFamily="34" charset="0"/>
              </a:rPr>
              <a:t>Parenting and family continue to be important through adolescence when youth have more autonomy and opportunities for risky behaviors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A0C1C-1AEA-4BF1-B3B7-9789D33B3B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7606" y="6290668"/>
            <a:ext cx="20805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prstClr val="black"/>
                </a:solidFill>
                <a:latin typeface="Arial" charset="0"/>
              </a:rPr>
              <a:t>©UNODC 2017</a:t>
            </a:r>
          </a:p>
        </p:txBody>
      </p:sp>
    </p:spTree>
    <p:extLst>
      <p:ext uri="{BB962C8B-B14F-4D97-AF65-F5344CB8AC3E}">
        <p14:creationId xmlns:p14="http://schemas.microsoft.com/office/powerpoint/2010/main" val="24769254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Family continued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199" y="2057400"/>
            <a:ext cx="8323944" cy="4546600"/>
          </a:xfrm>
        </p:spPr>
        <p:txBody>
          <a:bodyPr>
            <a:normAutofit fontScale="70000" lnSpcReduction="20000"/>
          </a:bodyPr>
          <a:lstStyle/>
          <a:p>
            <a:r>
              <a:rPr lang="en-US" sz="4000" dirty="0"/>
              <a:t>Key socialization agent for individuals becoming a part of the society into which they are born.</a:t>
            </a:r>
          </a:p>
          <a:p>
            <a:pPr marL="0" indent="0">
              <a:buNone/>
            </a:pPr>
            <a:endParaRPr lang="en-US" sz="1400" dirty="0"/>
          </a:p>
          <a:p>
            <a:r>
              <a:rPr lang="en-US" sz="4000" dirty="0"/>
              <a:t>There are several dimensions or domains of the parent/caregiver-child that make the socialization process successful.  Among these are the following:</a:t>
            </a:r>
          </a:p>
          <a:p>
            <a:pPr lvl="1">
              <a:buFont typeface="Courier New"/>
              <a:buChar char="o"/>
            </a:pPr>
            <a:r>
              <a:rPr lang="en-US" sz="3400" dirty="0"/>
              <a:t>Forming an attachment to the caregiver and, thus, the family;</a:t>
            </a:r>
          </a:p>
          <a:p>
            <a:pPr lvl="1">
              <a:buFont typeface="Courier New"/>
              <a:buChar char="o"/>
            </a:pPr>
            <a:r>
              <a:rPr lang="en-US" sz="3400" dirty="0"/>
              <a:t>Engaging in sharing or reciprocity relationships;</a:t>
            </a:r>
          </a:p>
          <a:p>
            <a:pPr lvl="1">
              <a:buFont typeface="Courier New"/>
              <a:buChar char="o"/>
            </a:pPr>
            <a:r>
              <a:rPr lang="en-US" sz="3400" dirty="0"/>
              <a:t>Acquiring behavioral self-control; and</a:t>
            </a:r>
          </a:p>
          <a:p>
            <a:pPr lvl="1">
              <a:buFont typeface="Courier New"/>
              <a:buChar char="o"/>
            </a:pPr>
            <a:r>
              <a:rPr lang="en-US" sz="3400" dirty="0"/>
              <a:t>Learning and internalizing accepted norms, values and age- and gender-specific behaviors of the community/society.  </a:t>
            </a:r>
          </a:p>
          <a:p>
            <a:pPr>
              <a:buNone/>
            </a:pPr>
            <a:r>
              <a:rPr lang="en-US" dirty="0"/>
              <a:t> </a:t>
            </a:r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ABD63-114F-49ED-A716-2E056B63FB36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7671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402" y="934631"/>
            <a:ext cx="8847597" cy="685800"/>
          </a:xfrm>
        </p:spPr>
        <p:txBody>
          <a:bodyPr>
            <a:noAutofit/>
          </a:bodyPr>
          <a:lstStyle/>
          <a:p>
            <a:r>
              <a:rPr lang="en-US" sz="3600" dirty="0"/>
              <a:t>Schools: Why Do They Matter?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0302" y="1896656"/>
            <a:ext cx="8229600" cy="4713694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2800" b="0" dirty="0"/>
              <a:t>Schools are society’s most important agent of socialization outside the family. Schools:</a:t>
            </a:r>
          </a:p>
          <a:p>
            <a:pPr marL="0" indent="0">
              <a:spcBef>
                <a:spcPts val="0"/>
              </a:spcBef>
              <a:buNone/>
            </a:pPr>
            <a:endParaRPr lang="en-US" sz="1000" b="0" dirty="0"/>
          </a:p>
          <a:p>
            <a:pPr marL="463550" indent="-463550">
              <a:spcBef>
                <a:spcPts val="0"/>
              </a:spcBef>
            </a:pPr>
            <a:r>
              <a:rPr lang="en-US" sz="2600" b="0" dirty="0"/>
              <a:t>Shape attitudes towards responsible behavior in general, and towards substance use in particular</a:t>
            </a:r>
          </a:p>
          <a:p>
            <a:pPr marL="0" indent="0">
              <a:spcBef>
                <a:spcPts val="0"/>
              </a:spcBef>
              <a:buNone/>
            </a:pPr>
            <a:endParaRPr lang="en-US" sz="1000" b="0" dirty="0"/>
          </a:p>
          <a:p>
            <a:pPr marL="463550" indent="-463550">
              <a:spcBef>
                <a:spcPts val="0"/>
              </a:spcBef>
            </a:pPr>
            <a:r>
              <a:rPr lang="en-US" sz="2600" b="0" dirty="0"/>
              <a:t>Teach appropriate </a:t>
            </a:r>
            <a:r>
              <a:rPr lang="en-US" sz="2600" b="0" dirty="0" err="1"/>
              <a:t>prosocial</a:t>
            </a:r>
            <a:r>
              <a:rPr lang="en-US" sz="2600" b="0" dirty="0"/>
              <a:t> roles and behaviors and reinforce the positive behaviors that children learn at home and in the community</a:t>
            </a:r>
          </a:p>
          <a:p>
            <a:pPr marL="0" indent="0">
              <a:spcBef>
                <a:spcPts val="0"/>
              </a:spcBef>
              <a:buNone/>
            </a:pPr>
            <a:endParaRPr lang="en-US" sz="1000" b="0" dirty="0"/>
          </a:p>
          <a:p>
            <a:pPr marL="463550" indent="-463550">
              <a:spcBef>
                <a:spcPts val="0"/>
              </a:spcBef>
            </a:pPr>
            <a:r>
              <a:rPr lang="en-US" sz="2600" b="0" dirty="0"/>
              <a:t>Provide children and youth an opportunity to practice these roles and behaviors under adult supervision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C52A3-9E5D-4215-BDEB-BEA0165946E4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71867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 of Presentation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1. Overview of Universal Prevention Curriculum Series (UPC) and the culture of prevention</a:t>
            </a:r>
          </a:p>
          <a:p>
            <a:r>
              <a:rPr lang="en-US" dirty="0"/>
              <a:t>2. UPC Training Goals and Learning Objectives</a:t>
            </a:r>
          </a:p>
          <a:p>
            <a:r>
              <a:rPr lang="en-US" dirty="0"/>
              <a:t>3. Critical Themes of UPC</a:t>
            </a:r>
          </a:p>
          <a:p>
            <a:r>
              <a:rPr lang="en-US" dirty="0"/>
              <a:t>4.  Discussion of formats for translation to academia (on-line, face-to-face, both)</a:t>
            </a:r>
          </a:p>
          <a:p>
            <a:r>
              <a:rPr lang="en-US" dirty="0"/>
              <a:t>5.  Discussion of assignment to develop a plan for integrating UPC content and material into current academic programs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0183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8346" y="1039169"/>
            <a:ext cx="8229600" cy="529281"/>
          </a:xfrm>
        </p:spPr>
        <p:txBody>
          <a:bodyPr anchor="t">
            <a:noAutofit/>
          </a:bodyPr>
          <a:lstStyle/>
          <a:p>
            <a:r>
              <a:rPr lang="en-US" sz="3600" b="1" dirty="0"/>
              <a:t>The Role of the Workplace (1/2)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904999"/>
            <a:ext cx="8229600" cy="4608287"/>
          </a:xfrm>
        </p:spPr>
        <p:txBody>
          <a:bodyPr>
            <a:normAutofit/>
          </a:bodyPr>
          <a:lstStyle/>
          <a:p>
            <a:pPr marL="457200" lvl="0" indent="-4572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The majority of adults are employed and participate in some type of work setting</a:t>
            </a:r>
          </a:p>
          <a:p>
            <a:pPr marL="457200" lvl="0" indent="-457200" algn="l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tx1"/>
              </a:solidFill>
              <a:effectLst/>
            </a:endParaRPr>
          </a:p>
          <a:p>
            <a:pPr marL="457200" lvl="0" indent="-4572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Work and work settings drive the economy of communities and society and fuels economic growth</a:t>
            </a:r>
          </a:p>
          <a:p>
            <a:pPr marL="457200" lvl="0" indent="-457200" algn="l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tx1"/>
              </a:solidFill>
              <a:effectLst/>
            </a:endParaRPr>
          </a:p>
          <a:p>
            <a:pPr marL="457200" lvl="0" indent="-4572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Work settings can provide additional training and education to workers </a:t>
            </a:r>
          </a:p>
          <a:p>
            <a:pPr marL="457200" lvl="0" indent="-457200" algn="l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tx1"/>
              </a:solidFill>
            </a:endParaRPr>
          </a:p>
          <a:p>
            <a:pPr marL="457200" lvl="0" indent="-4572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Work settings provide a venue for new experiences, new norms, and new behaviors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64E65-A3CA-4010-8B2A-553AE67B62DD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09351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828800"/>
            <a:ext cx="8229600" cy="4724400"/>
          </a:xfrm>
        </p:spPr>
        <p:txBody>
          <a:bodyPr>
            <a:normAutofit/>
          </a:bodyPr>
          <a:lstStyle/>
          <a:p>
            <a:pPr marL="457200" indent="-4572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Work provides benefits such as income and subsistence, social status and identity, stability, and a social network</a:t>
            </a:r>
          </a:p>
          <a:p>
            <a:pPr marL="457200" indent="-457200" algn="l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tx1"/>
              </a:solidFill>
            </a:endParaRPr>
          </a:p>
          <a:p>
            <a:pPr marL="457200" lvl="0" indent="-4572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The work setting or workplace can also present challenges and stressors</a:t>
            </a:r>
          </a:p>
          <a:p>
            <a:pPr marL="457200" lvl="0" indent="-457200" algn="l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tx1"/>
              </a:solidFill>
            </a:endParaRPr>
          </a:p>
          <a:p>
            <a:pPr marL="457200" lvl="0" indent="-4572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The transition from home or school to work entails new experiences, both positive and negative</a:t>
            </a:r>
          </a:p>
          <a:p>
            <a:pPr marL="457200" lvl="0" indent="-457200" algn="l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tx1"/>
              </a:solidFill>
            </a:endParaRPr>
          </a:p>
          <a:p>
            <a:pPr marL="457200" lvl="0" indent="-4572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How workers cope with these new experiences is key</a:t>
            </a:r>
          </a:p>
          <a:p>
            <a:pPr marL="457200" lvl="0" indent="-4572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457200" lvl="0" indent="-4572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64E65-A3CA-4010-8B2A-553AE67B62DD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533400" y="1030514"/>
            <a:ext cx="8153400" cy="660400"/>
          </a:xfrm>
        </p:spPr>
        <p:txBody>
          <a:bodyPr anchor="t">
            <a:noAutofit/>
          </a:bodyPr>
          <a:lstStyle/>
          <a:p>
            <a:r>
              <a:rPr lang="en-US" sz="3600" b="1" dirty="0"/>
              <a:t>The Role of the Workplace</a:t>
            </a:r>
            <a:r>
              <a:rPr lang="en-US" sz="3600" dirty="0"/>
              <a:t> </a:t>
            </a:r>
            <a:r>
              <a:rPr lang="en-US" sz="3600" b="1" dirty="0"/>
              <a:t>(2/2)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7408981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title"/>
          </p:nvPr>
        </p:nvSpPr>
        <p:spPr>
          <a:xfrm>
            <a:off x="346363" y="1136073"/>
            <a:ext cx="8229600" cy="10668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3600" b="1" dirty="0">
                <a:latin typeface="Calibri" panose="020F0502020204030204" pitchFamily="34" charset="0"/>
              </a:rPr>
              <a:t>Micro-level Influence: Peers</a:t>
            </a:r>
          </a:p>
        </p:txBody>
      </p:sp>
      <p:sp>
        <p:nvSpPr>
          <p:cNvPr id="58371" name="Rectangle 8"/>
          <p:cNvSpPr>
            <a:spLocks noGrp="1" noChangeArrowheads="1"/>
          </p:cNvSpPr>
          <p:nvPr>
            <p:ph idx="1"/>
          </p:nvPr>
        </p:nvSpPr>
        <p:spPr>
          <a:xfrm>
            <a:off x="457200" y="2249714"/>
            <a:ext cx="8229600" cy="3773715"/>
          </a:xfrm>
        </p:spPr>
        <p:txBody>
          <a:bodyPr>
            <a:noAutofit/>
          </a:bodyPr>
          <a:lstStyle/>
          <a:p>
            <a:pPr eaLnBrk="1" hangingPunct="1"/>
            <a:r>
              <a:rPr lang="en-US" sz="2800" dirty="0">
                <a:latin typeface="Calibri" panose="020F0502020204030204" pitchFamily="34" charset="0"/>
              </a:rPr>
              <a:t>Peer relationships are influential socializing across the lifespan  that affect</a:t>
            </a:r>
          </a:p>
          <a:p>
            <a:pPr lvl="1">
              <a:buFont typeface="Courier New"/>
              <a:buChar char="o"/>
            </a:pPr>
            <a:r>
              <a:rPr lang="en-US" sz="2600" dirty="0">
                <a:latin typeface="Calibri" panose="020F0502020204030204" pitchFamily="34" charset="0"/>
              </a:rPr>
              <a:t>attitudes, </a:t>
            </a:r>
          </a:p>
          <a:p>
            <a:pPr lvl="1">
              <a:buFont typeface="Courier New"/>
              <a:buChar char="o"/>
            </a:pPr>
            <a:r>
              <a:rPr lang="en-US" sz="2600" dirty="0">
                <a:latin typeface="Calibri" panose="020F0502020204030204" pitchFamily="34" charset="0"/>
              </a:rPr>
              <a:t>skills, and</a:t>
            </a:r>
          </a:p>
          <a:p>
            <a:pPr lvl="1">
              <a:buFont typeface="Courier New"/>
              <a:buChar char="o"/>
            </a:pPr>
            <a:r>
              <a:rPr lang="en-US" sz="2600" dirty="0">
                <a:latin typeface="Calibri" panose="020F0502020204030204" pitchFamily="34" charset="0"/>
              </a:rPr>
              <a:t>“normative” behaviors.</a:t>
            </a:r>
          </a:p>
          <a:p>
            <a:pPr lvl="1" eaLnBrk="1" hangingPunct="1"/>
            <a:endParaRPr lang="en-US" sz="2400" dirty="0">
              <a:latin typeface="Calibri" panose="020F050202020403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A0C1C-1AEA-4BF1-B3B7-9789D33B3B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5354" y="6177390"/>
            <a:ext cx="20805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prstClr val="black"/>
                </a:solidFill>
                <a:latin typeface="Arial" charset="0"/>
              </a:rPr>
              <a:t>©UNODC 2017</a:t>
            </a:r>
          </a:p>
        </p:txBody>
      </p:sp>
    </p:spTree>
    <p:extLst>
      <p:ext uri="{BB962C8B-B14F-4D97-AF65-F5344CB8AC3E}">
        <p14:creationId xmlns:p14="http://schemas.microsoft.com/office/powerpoint/2010/main" val="16871924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1394448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Calibri" panose="020F0502020204030204" pitchFamily="34" charset="0"/>
              </a:rPr>
              <a:t>Macro-Level Influences of the Social and Cultural Environment</a:t>
            </a:r>
            <a:endParaRPr lang="en-US" sz="3600" dirty="0"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907" y="2322286"/>
            <a:ext cx="8229600" cy="389106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Calibri" panose="020F0502020204030204" pitchFamily="34" charset="0"/>
              </a:rPr>
              <a:t>The social environment of the larger community influences beliefs, attitudes and behaviors through: </a:t>
            </a:r>
          </a:p>
          <a:p>
            <a:pPr lvl="1">
              <a:buFont typeface="Courier New"/>
              <a:buChar char="o"/>
            </a:pPr>
            <a:r>
              <a:rPr lang="en-US" sz="2600" dirty="0">
                <a:latin typeface="Calibri" panose="020F0502020204030204" pitchFamily="34" charset="0"/>
              </a:rPr>
              <a:t>Shaping social norms</a:t>
            </a:r>
          </a:p>
          <a:p>
            <a:pPr lvl="1">
              <a:buFont typeface="Courier New"/>
              <a:buChar char="o"/>
            </a:pPr>
            <a:r>
              <a:rPr lang="en-US" sz="2600" dirty="0">
                <a:latin typeface="Calibri" panose="020F0502020204030204" pitchFamily="34" charset="0"/>
              </a:rPr>
              <a:t>Influencing beliefs about the risks and consequences of using psychoactive substances</a:t>
            </a:r>
          </a:p>
          <a:p>
            <a:pPr lvl="1">
              <a:buFont typeface="Courier New"/>
              <a:buChar char="o"/>
            </a:pPr>
            <a:r>
              <a:rPr lang="en-US" sz="2600" dirty="0">
                <a:latin typeface="Calibri" panose="020F0502020204030204" pitchFamily="34" charset="0"/>
              </a:rPr>
              <a:t>Effecting stress responses</a:t>
            </a:r>
          </a:p>
          <a:p>
            <a:pPr lvl="1">
              <a:buFont typeface="Courier New"/>
              <a:buChar char="o"/>
            </a:pPr>
            <a:r>
              <a:rPr lang="en-US" sz="2600" dirty="0">
                <a:latin typeface="Calibri" panose="020F0502020204030204" pitchFamily="34" charset="0"/>
              </a:rPr>
              <a:t>Enforcing patterns of social control</a:t>
            </a:r>
          </a:p>
          <a:p>
            <a:pPr lvl="1"/>
            <a:endParaRPr 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A0C1C-1AEA-4BF1-B3B7-9789D33B3B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7744" y="6269768"/>
            <a:ext cx="20805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prstClr val="black"/>
                </a:solidFill>
                <a:latin typeface="Arial" charset="0"/>
              </a:rPr>
              <a:t>©UNODC 2017</a:t>
            </a:r>
          </a:p>
        </p:txBody>
      </p:sp>
    </p:spTree>
    <p:extLst>
      <p:ext uri="{BB962C8B-B14F-4D97-AF65-F5344CB8AC3E}">
        <p14:creationId xmlns:p14="http://schemas.microsoft.com/office/powerpoint/2010/main" val="389778355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057" y="1095829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en-US" dirty="0"/>
              <a:t>Macro-Level Influences of the Physical Environment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04144"/>
            <a:ext cx="8229600" cy="3574142"/>
          </a:xfrm>
        </p:spPr>
        <p:txBody>
          <a:bodyPr>
            <a:normAutofit/>
          </a:bodyPr>
          <a:lstStyle/>
          <a:p>
            <a:r>
              <a:rPr lang="en-US" dirty="0"/>
              <a:t>Uninhabited buildings</a:t>
            </a:r>
          </a:p>
          <a:p>
            <a:r>
              <a:rPr lang="en-US" dirty="0"/>
              <a:t>No working street lights</a:t>
            </a:r>
          </a:p>
          <a:p>
            <a:r>
              <a:rPr lang="en-US" dirty="0"/>
              <a:t>Infested habitats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B7113-DFAB-4372-AB98-A34E4D3E9EF4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60014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661" y="914399"/>
            <a:ext cx="8513968" cy="1371601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Think/Pair/Share: Socialization and Substance Use Prevention Policy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1896" y="2378900"/>
            <a:ext cx="8229600" cy="4068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With the person next to you: </a:t>
            </a:r>
          </a:p>
          <a:p>
            <a:r>
              <a:rPr lang="en-US" sz="2800" dirty="0"/>
              <a:t>Discuss and share examples of prevention interventions/policies in your country at the micro and macro levels</a:t>
            </a:r>
          </a:p>
          <a:p>
            <a:r>
              <a:rPr lang="en-US" sz="2800" dirty="0"/>
              <a:t>How do you think the socialization concept just presented could contribute in shaping substance use policy in your countries? </a:t>
            </a:r>
          </a:p>
        </p:txBody>
      </p:sp>
    </p:spTree>
    <p:extLst>
      <p:ext uri="{BB962C8B-B14F-4D97-AF65-F5344CB8AC3E}">
        <p14:creationId xmlns:p14="http://schemas.microsoft.com/office/powerpoint/2010/main" val="6778835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>
                <a:latin typeface="Calibri" panose="020F0502020204030204" pitchFamily="34" charset="0"/>
              </a:rPr>
              <a:t>Etiologic Studies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</a:rPr>
              <a:t>Determinants of or factors involved in substance use initiation</a:t>
            </a:r>
          </a:p>
          <a:p>
            <a:pPr lvl="1">
              <a:buFont typeface="Courier New"/>
              <a:buChar char="o"/>
            </a:pPr>
            <a:r>
              <a:rPr lang="en-US" sz="2800" dirty="0">
                <a:latin typeface="Calibri" panose="020F0502020204030204" pitchFamily="34" charset="0"/>
              </a:rPr>
              <a:t>Longitudinal studies of children and adolescents</a:t>
            </a:r>
          </a:p>
          <a:p>
            <a:pPr lvl="2"/>
            <a:r>
              <a:rPr lang="en-US" sz="2600" dirty="0">
                <a:latin typeface="Calibri" panose="020F0502020204030204" pitchFamily="34" charset="0"/>
              </a:rPr>
              <a:t>General populations</a:t>
            </a:r>
          </a:p>
          <a:p>
            <a:pPr lvl="2"/>
            <a:r>
              <a:rPr lang="en-US" sz="2600" dirty="0">
                <a:latin typeface="Calibri" panose="020F0502020204030204" pitchFamily="34" charset="0"/>
              </a:rPr>
              <a:t>Children of substance users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9FB08F-FEC5-4EA0-8A9A-2310DB3404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58882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075" y="1056394"/>
            <a:ext cx="8398987" cy="725474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latin typeface="+mn-lt"/>
              </a:rPr>
              <a:t>Risk and Protective Factors: Background (1/2)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852" y="1991276"/>
            <a:ext cx="8137498" cy="4721581"/>
          </a:xfrm>
        </p:spPr>
        <p:txBody>
          <a:bodyPr>
            <a:normAutofit/>
          </a:bodyPr>
          <a:lstStyle/>
          <a:p>
            <a:r>
              <a:rPr lang="en-US" sz="2800" dirty="0"/>
              <a:t>In the mid-1970s, several longitudinal studies were conducted that followed cohorts of early adolescents into adulthood that examined factors that were related to substance use initiation</a:t>
            </a:r>
          </a:p>
          <a:p>
            <a:r>
              <a:rPr lang="en-US" sz="2800" dirty="0"/>
              <a:t>In 1992 two significant works summarized this research on factors related not only to the </a:t>
            </a:r>
            <a:r>
              <a:rPr lang="en-US" sz="2800" b="1" dirty="0"/>
              <a:t>initiation of substance use but also to the progression from use to abuse</a:t>
            </a:r>
          </a:p>
          <a:p>
            <a:pPr>
              <a:buNone/>
            </a:pPr>
            <a:endParaRPr lang="en-US" sz="900" dirty="0"/>
          </a:p>
          <a:p>
            <a:pPr>
              <a:buNone/>
            </a:pPr>
            <a:r>
              <a:rPr lang="en-US" sz="1800" dirty="0"/>
              <a:t>Hawkins, J. D., Catalano, R. F., &amp; Miller, J. Y. (1992). </a:t>
            </a:r>
          </a:p>
          <a:p>
            <a:pPr>
              <a:buNone/>
            </a:pPr>
            <a:r>
              <a:rPr lang="en-US" sz="1800" dirty="0" err="1"/>
              <a:t>Glantz</a:t>
            </a:r>
            <a:r>
              <a:rPr lang="en-US" sz="1800" dirty="0"/>
              <a:t>, M. D. &amp; Pickens, R. W. (1992).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9259D-CDC3-47A9-A9F2-EBD2075CD29B}" type="slidenum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/>
              <a:t>47</a:t>
            </a:fld>
            <a:endParaRPr lang="en-US" sz="1200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01182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788375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latin typeface="Calibri" panose="020F0502020204030204"/>
              </a:rPr>
              <a:t>Risk and Protective Factors: Background (2/2)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2767" y="1913097"/>
            <a:ext cx="8338375" cy="4672760"/>
          </a:xfrm>
        </p:spPr>
        <p:txBody>
          <a:bodyPr>
            <a:normAutofit lnSpcReduction="10000"/>
          </a:bodyPr>
          <a:lstStyle/>
          <a:p>
            <a:r>
              <a:rPr lang="en-US" sz="2600" b="1" dirty="0"/>
              <a:t>Risk factors are defined as measures of behavior or psychosocial functioning </a:t>
            </a:r>
            <a:r>
              <a:rPr lang="en-US" sz="2600" dirty="0"/>
              <a:t>(including attitudes, beliefs, and personality) that were found to be associated with increased risk to use psychoactive substances </a:t>
            </a:r>
          </a:p>
          <a:p>
            <a:pPr lvl="1">
              <a:buFont typeface="Courier New"/>
              <a:buChar char="o"/>
            </a:pPr>
            <a:r>
              <a:rPr lang="en-US" sz="2200" dirty="0"/>
              <a:t>Contextual factors </a:t>
            </a:r>
          </a:p>
          <a:p>
            <a:pPr lvl="1">
              <a:buFont typeface="Courier New"/>
              <a:buChar char="o"/>
            </a:pPr>
            <a:r>
              <a:rPr lang="en-US" sz="2200" dirty="0"/>
              <a:t>Individual and interpersonal</a:t>
            </a:r>
          </a:p>
          <a:p>
            <a:pPr marL="457200" lvl="1" indent="0">
              <a:buNone/>
            </a:pPr>
            <a:endParaRPr lang="en-US" sz="1100" dirty="0"/>
          </a:p>
          <a:p>
            <a:r>
              <a:rPr lang="en-US" sz="2600" b="1" dirty="0"/>
              <a:t>Protective factors involve measures that appear to prevent the use of psychoactive substances or reduce the untoward negative effects of risk. </a:t>
            </a:r>
            <a:r>
              <a:rPr lang="en-US" sz="2600" dirty="0"/>
              <a:t>Protective factors identified through research include strong bonding to family, school, community and peers that hold prosocial attitudes and support </a:t>
            </a:r>
            <a:r>
              <a:rPr lang="en-US" sz="2600" dirty="0" err="1"/>
              <a:t>prosocial</a:t>
            </a:r>
            <a:r>
              <a:rPr lang="en-US" sz="2600" dirty="0"/>
              <a:t> behaviors.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9259D-CDC3-47A9-A9F2-EBD2075CD29B}" type="slidenum">
              <a:rPr lang="en-US" sz="1100" smtClean="0">
                <a:solidFill>
                  <a:prstClr val="black">
                    <a:tint val="75000"/>
                  </a:prstClr>
                </a:solidFill>
              </a:rPr>
              <a:pPr/>
              <a:t>48</a:t>
            </a:fld>
            <a:endParaRPr lang="en-US" sz="1100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49173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/>
              <a:t>Large Group Exercise: Brainstorming Risk and Protective Factors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328" y="2566555"/>
            <a:ext cx="8229600" cy="2119746"/>
          </a:xfrm>
        </p:spPr>
        <p:txBody>
          <a:bodyPr>
            <a:normAutofit/>
          </a:bodyPr>
          <a:lstStyle/>
          <a:p>
            <a:r>
              <a:rPr lang="en-US" sz="2800" dirty="0"/>
              <a:t>What are some of the most common risk and protective factors that your countries try to address through prevention interventions and policies? </a:t>
            </a:r>
          </a:p>
          <a:p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1205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682" y="3158837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en-US" dirty="0"/>
              <a:t>Universal Prevention Curriculum and the Culture of Prevention</a:t>
            </a:r>
          </a:p>
        </p:txBody>
      </p:sp>
    </p:spTree>
    <p:extLst>
      <p:ext uri="{BB962C8B-B14F-4D97-AF65-F5344CB8AC3E}">
        <p14:creationId xmlns:p14="http://schemas.microsoft.com/office/powerpoint/2010/main" val="207638585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935" y="2413591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en-US" dirty="0"/>
              <a:t>Vulnerability Goes Deeper than Risk and Protective Factors to Causation</a:t>
            </a:r>
          </a:p>
        </p:txBody>
      </p:sp>
      <p:sp>
        <p:nvSpPr>
          <p:cNvPr id="3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4159259D-CDC3-47A9-A9F2-EBD2075CD29B}" type="slidenum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/>
              <a:t>50</a:t>
            </a:fld>
            <a:endParaRPr lang="en-US" sz="1200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88337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59926" y="746616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+mn-lt"/>
              </a:rPr>
              <a:t>Vulnerability </a:t>
            </a:r>
            <a:r>
              <a:rPr lang="en-US" sz="3600" dirty="0">
                <a:latin typeface="+mn-lt"/>
              </a:rPr>
              <a:t>and </a:t>
            </a:r>
            <a:r>
              <a:rPr lang="en-US" sz="3600" b="1" dirty="0">
                <a:latin typeface="+mn-lt"/>
              </a:rPr>
              <a:t>Development (1/2)</a:t>
            </a:r>
            <a:endParaRPr lang="en-US" sz="3600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91206" y="1679062"/>
            <a:ext cx="8268562" cy="4627773"/>
          </a:xfrm>
        </p:spPr>
        <p:txBody>
          <a:bodyPr>
            <a:normAutofit lnSpcReduction="10000"/>
          </a:bodyPr>
          <a:lstStyle/>
          <a:p>
            <a:r>
              <a:rPr lang="en-US" sz="3000" dirty="0"/>
              <a:t>Each stage of development, from infancy to early adulthood, is associated with the growth of the following as an person matures:</a:t>
            </a:r>
          </a:p>
          <a:p>
            <a:pPr lvl="1">
              <a:buFont typeface="Courier New"/>
              <a:buChar char="o"/>
            </a:pPr>
            <a:r>
              <a:rPr lang="en-US" sz="2600" dirty="0"/>
              <a:t>Intellectual ability</a:t>
            </a:r>
          </a:p>
          <a:p>
            <a:pPr lvl="1">
              <a:buFont typeface="Courier New"/>
              <a:buChar char="o"/>
            </a:pPr>
            <a:r>
              <a:rPr lang="en-US" sz="2600" dirty="0"/>
              <a:t>Language development</a:t>
            </a:r>
          </a:p>
          <a:p>
            <a:pPr lvl="1">
              <a:buFont typeface="Courier New"/>
              <a:buChar char="o"/>
            </a:pPr>
            <a:r>
              <a:rPr lang="en-US" sz="2600" dirty="0"/>
              <a:t>Cognitive, emotional, and psychological functioning</a:t>
            </a:r>
          </a:p>
          <a:p>
            <a:pPr lvl="1">
              <a:buFont typeface="Courier New"/>
              <a:buChar char="o"/>
            </a:pPr>
            <a:r>
              <a:rPr lang="en-US" sz="2600" dirty="0"/>
              <a:t>Social competency skills</a:t>
            </a:r>
          </a:p>
          <a:p>
            <a:r>
              <a:rPr lang="en-US" sz="3000" dirty="0"/>
              <a:t>Any major disruption of this growth will make a person more vulnerable to problem behaviors such as substance use</a:t>
            </a:r>
          </a:p>
          <a:p>
            <a:pPr lvl="1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9259D-CDC3-47A9-A9F2-EBD2075CD29B}" type="slidenum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/>
              <a:t>51</a:t>
            </a:fld>
            <a:endParaRPr lang="en-US" sz="12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6468" y="6318713"/>
            <a:ext cx="2635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©UNODC 2013</a:t>
            </a:r>
          </a:p>
        </p:txBody>
      </p:sp>
    </p:spTree>
    <p:extLst>
      <p:ext uri="{BB962C8B-B14F-4D97-AF65-F5344CB8AC3E}">
        <p14:creationId xmlns:p14="http://schemas.microsoft.com/office/powerpoint/2010/main" val="203005630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Vulnerability and Development (2/2)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59000"/>
            <a:ext cx="8229600" cy="3592286"/>
          </a:xfrm>
        </p:spPr>
        <p:txBody>
          <a:bodyPr/>
          <a:lstStyle/>
          <a:p>
            <a:r>
              <a:rPr lang="en-US" dirty="0"/>
              <a:t>Prevention needs to intervene early in each developmental phase to prevent the onset of substance use and dependence</a:t>
            </a:r>
          </a:p>
          <a:p>
            <a:endParaRPr lang="en-US" dirty="0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4159259D-CDC3-47A9-A9F2-EBD2075CD29B}" type="slidenum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/>
              <a:t>52</a:t>
            </a:fld>
            <a:endParaRPr lang="en-US" sz="1200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0021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53683" y="1011969"/>
            <a:ext cx="8229600" cy="903676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Calibri" panose="020F0502020204030204" pitchFamily="34" charset="0"/>
              </a:rPr>
              <a:t>                Etiology Model</a:t>
            </a:r>
            <a:endParaRPr lang="en-US" sz="36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8709" y="2685847"/>
            <a:ext cx="7646720" cy="2034181"/>
          </a:xfrm>
          <a:solidFill>
            <a:srgbClr val="194050"/>
          </a:solidFill>
        </p:spPr>
      </p:pic>
      <p:sp>
        <p:nvSpPr>
          <p:cNvPr id="4" name="TextBox 3"/>
          <p:cNvSpPr txBox="1"/>
          <p:nvPr/>
        </p:nvSpPr>
        <p:spPr>
          <a:xfrm>
            <a:off x="7063409" y="6290230"/>
            <a:ext cx="2080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/>
              <a:t>©UNODC 2013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648200" y="6356351"/>
            <a:ext cx="2286000" cy="365125"/>
          </a:xfrm>
        </p:spPr>
        <p:txBody>
          <a:bodyPr/>
          <a:lstStyle/>
          <a:p>
            <a:fld id="{610A0C1C-1AEA-4BF1-B3B7-9789D33B3B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310611" y="1478092"/>
            <a:ext cx="5701093" cy="5043954"/>
            <a:chOff x="292468" y="1496235"/>
            <a:chExt cx="5701093" cy="5043954"/>
          </a:xfrm>
        </p:grpSpPr>
        <p:sp>
          <p:nvSpPr>
            <p:cNvPr id="6" name="TextBox 5"/>
            <p:cNvSpPr txBox="1"/>
            <p:nvPr/>
          </p:nvSpPr>
          <p:spPr>
            <a:xfrm>
              <a:off x="4088561" y="4913814"/>
              <a:ext cx="1905000" cy="1077218"/>
            </a:xfrm>
            <a:prstGeom prst="rect">
              <a:avLst/>
            </a:prstGeom>
            <a:solidFill>
              <a:srgbClr val="FFFF66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Genetics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Temperament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Physiology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600" dirty="0"/>
            </a:p>
          </p:txBody>
        </p:sp>
        <p:cxnSp>
          <p:nvCxnSpPr>
            <p:cNvPr id="8" name="Straight Arrow Connector 7"/>
            <p:cNvCxnSpPr/>
            <p:nvPr/>
          </p:nvCxnSpPr>
          <p:spPr>
            <a:xfrm flipV="1">
              <a:off x="4406060" y="4435344"/>
              <a:ext cx="0" cy="45720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TextBox 1"/>
            <p:cNvSpPr txBox="1"/>
            <p:nvPr/>
          </p:nvSpPr>
          <p:spPr>
            <a:xfrm>
              <a:off x="292468" y="5185972"/>
              <a:ext cx="2799916" cy="1354217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Family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Peers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School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Faith-Based Organizations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Workplace</a:t>
              </a:r>
            </a:p>
          </p:txBody>
        </p:sp>
        <p:cxnSp>
          <p:nvCxnSpPr>
            <p:cNvPr id="5" name="Straight Arrow Connector 4"/>
            <p:cNvCxnSpPr/>
            <p:nvPr/>
          </p:nvCxnSpPr>
          <p:spPr>
            <a:xfrm flipH="1" flipV="1">
              <a:off x="1685217" y="4720028"/>
              <a:ext cx="7209" cy="46594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549203" y="1496235"/>
              <a:ext cx="2277124" cy="923330"/>
            </a:xfrm>
            <a:prstGeom prst="rect">
              <a:avLst/>
            </a:prstGeom>
            <a:solidFill>
              <a:srgbClr val="DA8EF8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Social and Cultural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Economic/Poverty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 Physical</a:t>
              </a:r>
            </a:p>
          </p:txBody>
        </p:sp>
        <p:cxnSp>
          <p:nvCxnSpPr>
            <p:cNvPr id="12" name="Straight Arrow Connector 11"/>
            <p:cNvCxnSpPr>
              <a:stCxn id="10" idx="2"/>
            </p:cNvCxnSpPr>
            <p:nvPr/>
          </p:nvCxnSpPr>
          <p:spPr>
            <a:xfrm flipH="1">
              <a:off x="1682321" y="2419565"/>
              <a:ext cx="5444" cy="30717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38757703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2819" y="841638"/>
            <a:ext cx="8067067" cy="1143000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latin typeface="Calibri" panose="020F0502020204030204" pitchFamily="34" charset="0"/>
              </a:rPr>
              <a:t>Interaction between Personal Characteristics (Vulnerability) and Micro-Environment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902073-6BD6-4367-9074-58D457FDA4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03604" y="5779269"/>
            <a:ext cx="54818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prstClr val="black"/>
                </a:solidFill>
              </a:rPr>
              <a:t>Figure 1.</a:t>
            </a:r>
          </a:p>
          <a:p>
            <a:pPr algn="ctr"/>
            <a:r>
              <a:rPr lang="en-US" sz="1200" dirty="0">
                <a:solidFill>
                  <a:prstClr val="black"/>
                </a:solidFill>
              </a:rPr>
              <a:t>Interactions between behavioral disinhibition and family management in adolescence</a:t>
            </a:r>
          </a:p>
          <a:p>
            <a:pPr algn="ctr"/>
            <a:r>
              <a:rPr lang="en-US" sz="1200" dirty="0">
                <a:solidFill>
                  <a:prstClr val="black"/>
                </a:solidFill>
              </a:rPr>
              <a:t>predicting alcohol abuse (left panel) and dependence (right panel) criteria at age 27.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025" y="1984638"/>
            <a:ext cx="7313671" cy="378748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66878" y="6531038"/>
            <a:ext cx="222656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prstClr val="black"/>
                </a:solidFill>
              </a:rPr>
              <a:t>Source: Hill et al., 2010</a:t>
            </a:r>
            <a:r>
              <a:rPr lang="en-US" sz="1350" dirty="0">
                <a:solidFill>
                  <a:prstClr val="black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5979370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676"/>
          <a:stretch>
            <a:fillRect/>
          </a:stretch>
        </p:blipFill>
        <p:spPr bwMode="auto">
          <a:xfrm>
            <a:off x="381000" y="1865833"/>
            <a:ext cx="8324850" cy="460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Macro-Environment Influence: Increasing the Minimum Legal Drinking Age: Alcohol-Related Motor Vehicle Fatalities</a:t>
            </a:r>
          </a:p>
        </p:txBody>
      </p:sp>
      <p:sp>
        <p:nvSpPr>
          <p:cNvPr id="6" name="Slide Number Placeholder 6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159259D-CDC3-47A9-A9F2-EBD2075CD29B}" type="slidenum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algn="r"/>
              <a:t>55</a:t>
            </a:fld>
            <a:endParaRPr lang="en-US" sz="1200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13775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743" y="2583543"/>
            <a:ext cx="8229600" cy="1066800"/>
          </a:xfrm>
        </p:spPr>
        <p:txBody>
          <a:bodyPr/>
          <a:lstStyle/>
          <a:p>
            <a:r>
              <a:rPr lang="en-US" dirty="0"/>
              <a:t>Prevention is a Socialization Agent</a:t>
            </a:r>
          </a:p>
        </p:txBody>
      </p:sp>
    </p:spTree>
    <p:extLst>
      <p:ext uri="{BB962C8B-B14F-4D97-AF65-F5344CB8AC3E}">
        <p14:creationId xmlns:p14="http://schemas.microsoft.com/office/powerpoint/2010/main" val="11626018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368449" y="963821"/>
            <a:ext cx="8564494" cy="1145586"/>
          </a:xfrm>
        </p:spPr>
        <p:txBody>
          <a:bodyPr>
            <a:noAutofit/>
          </a:bodyPr>
          <a:lstStyle/>
          <a:p>
            <a:pPr algn="ctr"/>
            <a:r>
              <a:rPr lang="en-US" altLang="en-US" sz="3600" b="1" dirty="0">
                <a:latin typeface="+mn-lt"/>
              </a:rPr>
              <a:t>Behavioral Interventions - Prevention Professionals (1/2)</a:t>
            </a:r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>
          <a:xfrm>
            <a:off x="400693" y="2509795"/>
            <a:ext cx="8500005" cy="2842348"/>
          </a:xfrm>
        </p:spPr>
        <p:txBody>
          <a:bodyPr>
            <a:normAutofit/>
          </a:bodyPr>
          <a:lstStyle/>
          <a:p>
            <a:r>
              <a:rPr lang="en-US" altLang="en-US" dirty="0"/>
              <a:t>May either </a:t>
            </a:r>
            <a:r>
              <a:rPr lang="en-US" altLang="en-US" b="1" dirty="0">
                <a:solidFill>
                  <a:srgbClr val="FF0000"/>
                </a:solidFill>
              </a:rPr>
              <a:t>train</a:t>
            </a:r>
            <a:r>
              <a:rPr lang="en-US" altLang="en-US" dirty="0"/>
              <a:t> socialization agents, such as parents and teachers to help them: </a:t>
            </a:r>
          </a:p>
          <a:p>
            <a:pPr lvl="2">
              <a:buFont typeface="Courier New"/>
              <a:buChar char="o"/>
            </a:pPr>
            <a:r>
              <a:rPr lang="en-US" altLang="en-US" sz="2800" dirty="0"/>
              <a:t>Improve their socialization skills (parenting, classroom management)</a:t>
            </a:r>
          </a:p>
          <a:p>
            <a:pPr marL="914400" lvl="2" indent="0">
              <a:buNone/>
            </a:pPr>
            <a:endParaRPr lang="en-US" altLang="en-US" dirty="0"/>
          </a:p>
          <a:p>
            <a:endParaRPr lang="en-US" altLang="en-US" sz="2400" dirty="0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F0902073-6BD6-4367-9074-58D457FDA4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396" y="4553856"/>
            <a:ext cx="3159527" cy="203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94653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/>
              <a:t>Behavioral Interventions - Prevention Professionals (2/2)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en-US" sz="2800" dirty="0"/>
              <a:t>Or </a:t>
            </a:r>
            <a:r>
              <a:rPr lang="en-US" altLang="en-US" sz="2800" b="1" dirty="0">
                <a:solidFill>
                  <a:srgbClr val="FF0000"/>
                </a:solidFill>
              </a:rPr>
              <a:t>directly engage </a:t>
            </a:r>
            <a:r>
              <a:rPr lang="en-US" altLang="en-US" sz="2800" dirty="0"/>
              <a:t>in the socialization process, thus becoming socialization agents themselves to help individuals:</a:t>
            </a:r>
          </a:p>
          <a:p>
            <a:pPr lvl="2"/>
            <a:r>
              <a:rPr lang="en-US" altLang="en-US" sz="2600" dirty="0"/>
              <a:t>Understand what is expected of them in different social and emotional contexts</a:t>
            </a:r>
          </a:p>
          <a:p>
            <a:pPr lvl="2"/>
            <a:r>
              <a:rPr lang="en-US" altLang="en-US" sz="2600" dirty="0"/>
              <a:t>To “try on” new behaviors</a:t>
            </a:r>
          </a:p>
          <a:p>
            <a:pPr lvl="2"/>
            <a:r>
              <a:rPr lang="en-US" altLang="en-US" sz="2600" dirty="0"/>
              <a:t>To weigh the potential outcomes for these behaviors within their own social </a:t>
            </a:r>
            <a:br>
              <a:rPr lang="en-US" altLang="en-US" sz="2600" dirty="0"/>
            </a:br>
            <a:r>
              <a:rPr lang="en-US" altLang="en-US" sz="2600" dirty="0"/>
              <a:t>and emotional context.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265" y="5253203"/>
            <a:ext cx="2410968" cy="139271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B7113-DFAB-4372-AB98-A34E4D3E9EF4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95611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Environmental Interventions (EIs) - Prevention Professionals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81000" y="1981200"/>
            <a:ext cx="8458200" cy="4557712"/>
          </a:xfrm>
        </p:spPr>
        <p:txBody>
          <a:bodyPr>
            <a:normAutofit/>
          </a:bodyPr>
          <a:lstStyle/>
          <a:p>
            <a:r>
              <a:rPr lang="en-US" sz="2600" dirty="0"/>
              <a:t>Create healthy environments that maximize the strengths of the community and minimize negative influences that might exist.</a:t>
            </a:r>
          </a:p>
          <a:p>
            <a:r>
              <a:rPr lang="en-US" sz="2600" dirty="0"/>
              <a:t>Deliver EI’s to change the </a:t>
            </a:r>
            <a:r>
              <a:rPr lang="en-US" sz="2600" b="1" dirty="0"/>
              <a:t>context</a:t>
            </a:r>
            <a:r>
              <a:rPr lang="en-US" sz="2600" dirty="0"/>
              <a:t> in which people make decisions about behaviors</a:t>
            </a:r>
          </a:p>
          <a:p>
            <a:pPr lvl="1">
              <a:buFont typeface="Courier New"/>
              <a:buChar char="o"/>
            </a:pPr>
            <a:r>
              <a:rPr lang="en-US" sz="2600" dirty="0"/>
              <a:t>Physical environment—Limiting access to </a:t>
            </a:r>
            <a:br>
              <a:rPr lang="en-US" sz="2600" dirty="0"/>
            </a:br>
            <a:r>
              <a:rPr lang="en-US" sz="2600" dirty="0"/>
              <a:t>and availability of alcohol, tobacco and </a:t>
            </a:r>
            <a:br>
              <a:rPr lang="en-US" sz="2600" dirty="0"/>
            </a:br>
            <a:r>
              <a:rPr lang="en-US" sz="2600" dirty="0"/>
              <a:t>other substances</a:t>
            </a:r>
          </a:p>
          <a:p>
            <a:pPr lvl="1">
              <a:buFont typeface="Courier New"/>
              <a:buChar char="o"/>
            </a:pPr>
            <a:r>
              <a:rPr lang="en-US" sz="2600" dirty="0"/>
              <a:t>Social environment—Reinforcing non-use norms and attitudes</a:t>
            </a:r>
          </a:p>
        </p:txBody>
      </p:sp>
      <p:sp>
        <p:nvSpPr>
          <p:cNvPr id="5" name="Slide Number Placeholder 2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10A0C1C-1AEA-4BF1-B3B7-9789D33B3B17}" type="slidenum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algn="r"/>
              <a:t>59</a:t>
            </a:fld>
            <a:endParaRPr lang="en-US" sz="1200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0854" y="3895665"/>
            <a:ext cx="1821003" cy="1311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5580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Member States of the Association of Southeast Asian Nations -November 2017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2400300"/>
            <a:ext cx="8229600" cy="4068763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/>
              <a:t>PROMOTE a culture of prevention for a peaceful, inclusive, resilient, healthy and harmonious society by focusing on: </a:t>
            </a:r>
          </a:p>
          <a:p>
            <a:r>
              <a:rPr lang="en-US" b="1" dirty="0"/>
              <a:t>understanding the root causes and consequences of violent extremism and other forms of violence and deviant behaviors</a:t>
            </a:r>
            <a:r>
              <a:rPr lang="en-US" dirty="0"/>
              <a:t> at individual, organizational and institutional levels through risk assessment, research, forecast, early warning and other evidence-based methods; </a:t>
            </a:r>
          </a:p>
          <a:p>
            <a:r>
              <a:rPr lang="en-US" dirty="0"/>
              <a:t>adopting a </a:t>
            </a:r>
            <a:r>
              <a:rPr lang="en-US" b="1" dirty="0"/>
              <a:t>mindset change from a reactive to a preventive approach</a:t>
            </a:r>
            <a:r>
              <a:rPr lang="en-US" dirty="0"/>
              <a:t>; </a:t>
            </a:r>
          </a:p>
          <a:p>
            <a:r>
              <a:rPr lang="en-US" dirty="0"/>
              <a:t>inculcating </a:t>
            </a:r>
            <a:r>
              <a:rPr lang="en-US" b="1" dirty="0"/>
              <a:t>shared values </a:t>
            </a:r>
            <a:r>
              <a:rPr lang="en-US" dirty="0"/>
              <a:t>such as peace, harmony, intercultural understanding, the rule of law, good governance, respect, trust, tolerance, inclusiveness, moderation, social responsibility, and diversity; </a:t>
            </a:r>
          </a:p>
          <a:p>
            <a:r>
              <a:rPr lang="en-US" b="1" dirty="0"/>
              <a:t>developing effective upstream preventive policies and initiatives </a:t>
            </a:r>
            <a:r>
              <a:rPr lang="en-US" dirty="0"/>
              <a:t>such as transformative social protection, public information, responsible use of media, as well as strengthening the existing values-based education in schools and institutions.</a:t>
            </a:r>
          </a:p>
        </p:txBody>
      </p:sp>
    </p:spTree>
    <p:extLst>
      <p:ext uri="{BB962C8B-B14F-4D97-AF65-F5344CB8AC3E}">
        <p14:creationId xmlns:p14="http://schemas.microsoft.com/office/powerpoint/2010/main" val="368587299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213" y="2282221"/>
            <a:ext cx="8229600" cy="1369081"/>
          </a:xfrm>
        </p:spPr>
        <p:txBody>
          <a:bodyPr>
            <a:normAutofit fontScale="90000"/>
          </a:bodyPr>
          <a:lstStyle/>
          <a:p>
            <a:br>
              <a:rPr lang="en-US" dirty="0">
                <a:solidFill>
                  <a:srgbClr val="002060"/>
                </a:solidFill>
              </a:rPr>
            </a:br>
            <a:r>
              <a:rPr lang="en-US" dirty="0"/>
              <a:t>Environments for Prevention Based on the Etiology Model</a:t>
            </a:r>
            <a:br>
              <a:rPr lang="en-US" dirty="0"/>
            </a:b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B7113-DFAB-4372-AB98-A34E4D3E9EF4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62145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>
          <a:xfrm>
            <a:off x="390343" y="1062262"/>
            <a:ext cx="8058150" cy="769966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GB" sz="3600" b="1" dirty="0">
                <a:latin typeface="+mn-lt"/>
                <a:cs typeface="Arial" pitchFamily="34" charset="0"/>
              </a:rPr>
              <a:t>Points of Intervention</a:t>
            </a:r>
            <a:endParaRPr lang="en-US" sz="3600" dirty="0">
              <a:latin typeface="+mn-lt"/>
            </a:endParaRPr>
          </a:p>
        </p:txBody>
      </p:sp>
      <p:sp>
        <p:nvSpPr>
          <p:cNvPr id="77" name="5-Point Star 76"/>
          <p:cNvSpPr/>
          <p:nvPr/>
        </p:nvSpPr>
        <p:spPr>
          <a:xfrm>
            <a:off x="6866318" y="4460438"/>
            <a:ext cx="333375" cy="374084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49165" name="TextBox 49164"/>
          <p:cNvSpPr txBox="1"/>
          <p:nvPr/>
        </p:nvSpPr>
        <p:spPr>
          <a:xfrm>
            <a:off x="7199693" y="4474432"/>
            <a:ext cx="182304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prstClr val="black"/>
                </a:solidFill>
              </a:rPr>
              <a:t>= Points of Intervention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0" y="6284997"/>
            <a:ext cx="182678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350" dirty="0">
                <a:solidFill>
                  <a:prstClr val="black"/>
                </a:solidFill>
              </a:rPr>
              <a:t>©Sloboda, 2014</a:t>
            </a:r>
          </a:p>
        </p:txBody>
      </p:sp>
      <p:sp>
        <p:nvSpPr>
          <p:cNvPr id="34" name="Slide Number Placeholder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A0C1C-1AEA-4BF1-B3B7-9789D33B3B17}" type="slidenum">
              <a:rPr lang="en-US" smtClean="0"/>
              <a:pPr/>
              <a:t>61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601375" y="2454625"/>
            <a:ext cx="8085425" cy="3412559"/>
            <a:chOff x="483568" y="2152873"/>
            <a:chExt cx="8085425" cy="3412559"/>
          </a:xfrm>
        </p:grpSpPr>
        <p:grpSp>
          <p:nvGrpSpPr>
            <p:cNvPr id="17" name="Group 16"/>
            <p:cNvGrpSpPr/>
            <p:nvPr/>
          </p:nvGrpSpPr>
          <p:grpSpPr>
            <a:xfrm>
              <a:off x="483568" y="2152873"/>
              <a:ext cx="8085425" cy="3412559"/>
              <a:chOff x="1524000" y="1988834"/>
              <a:chExt cx="10780566" cy="4550078"/>
            </a:xfrm>
          </p:grpSpPr>
          <p:cxnSp>
            <p:nvCxnSpPr>
              <p:cNvPr id="49162" name="Straight Arrow Connector 49161"/>
              <p:cNvCxnSpPr/>
              <p:nvPr/>
            </p:nvCxnSpPr>
            <p:spPr>
              <a:xfrm flipV="1">
                <a:off x="11310543" y="3931110"/>
                <a:ext cx="0" cy="25793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Hexagon 34"/>
              <p:cNvSpPr/>
              <p:nvPr/>
            </p:nvSpPr>
            <p:spPr>
              <a:xfrm>
                <a:off x="10403035" y="2446003"/>
                <a:ext cx="1901531" cy="1499394"/>
              </a:xfrm>
              <a:prstGeom prst="hexagon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5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Behavior</a:t>
                </a:r>
              </a:p>
            </p:txBody>
          </p:sp>
          <p:cxnSp>
            <p:nvCxnSpPr>
              <p:cNvPr id="36" name="Straight Arrow Connector 35"/>
              <p:cNvCxnSpPr>
                <a:stCxn id="45" idx="3"/>
                <a:endCxn id="35" idx="3"/>
              </p:cNvCxnSpPr>
              <p:nvPr/>
            </p:nvCxnSpPr>
            <p:spPr>
              <a:xfrm>
                <a:off x="9776394" y="3177421"/>
                <a:ext cx="626641" cy="1827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Oval 4"/>
              <p:cNvSpPr>
                <a:spLocks noChangeArrowheads="1"/>
              </p:cNvSpPr>
              <p:nvPr/>
            </p:nvSpPr>
            <p:spPr bwMode="auto">
              <a:xfrm>
                <a:off x="4282929" y="2239407"/>
                <a:ext cx="1944688" cy="1978819"/>
              </a:xfrm>
              <a:prstGeom prst="ellipse">
                <a:avLst/>
              </a:prstGeom>
              <a:solidFill>
                <a:srgbClr val="FFFFCC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 typeface="Arial" panose="020B0604020202020204" pitchFamily="34" charset="0"/>
                  <a:buNone/>
                  <a:defRPr/>
                </a:pPr>
                <a:r>
                  <a:rPr lang="en-US" sz="1500" b="1" kern="0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Biological/</a:t>
                </a:r>
              </a:p>
              <a:p>
                <a:pPr algn="ctr">
                  <a:spcBef>
                    <a:spcPct val="0"/>
                  </a:spcBef>
                  <a:buFont typeface="Arial" panose="020B0604020202020204" pitchFamily="34" charset="0"/>
                  <a:buNone/>
                  <a:defRPr/>
                </a:pPr>
                <a:r>
                  <a:rPr lang="en-US" sz="1500" b="1" kern="0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Personal</a:t>
                </a:r>
              </a:p>
              <a:p>
                <a:pPr algn="ctr">
                  <a:spcBef>
                    <a:spcPct val="0"/>
                  </a:spcBef>
                  <a:buFont typeface="Arial" panose="020B0604020202020204" pitchFamily="34" charset="0"/>
                  <a:buNone/>
                  <a:defRPr/>
                </a:pPr>
                <a:r>
                  <a:rPr lang="en-US" sz="1500" b="1" kern="0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Characteristics</a:t>
                </a:r>
              </a:p>
            </p:txBody>
          </p:sp>
          <p:sp>
            <p:nvSpPr>
              <p:cNvPr id="38" name="Rectangle 5"/>
              <p:cNvSpPr>
                <a:spLocks noChangeArrowheads="1"/>
              </p:cNvSpPr>
              <p:nvPr/>
            </p:nvSpPr>
            <p:spPr bwMode="auto">
              <a:xfrm>
                <a:off x="1524001" y="3720307"/>
                <a:ext cx="2300216" cy="863600"/>
              </a:xfrm>
              <a:prstGeom prst="rect">
                <a:avLst/>
              </a:prstGeom>
              <a:solidFill>
                <a:srgbClr val="3399FF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 typeface="Arial" panose="020B0604020202020204" pitchFamily="34" charset="0"/>
                  <a:buNone/>
                  <a:defRPr/>
                </a:pPr>
                <a:r>
                  <a:rPr lang="en-US" sz="1800" b="1" kern="0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Micro-Level </a:t>
                </a:r>
              </a:p>
              <a:p>
                <a:pPr algn="ctr">
                  <a:spcBef>
                    <a:spcPct val="0"/>
                  </a:spcBef>
                  <a:buFont typeface="Arial" panose="020B0604020202020204" pitchFamily="34" charset="0"/>
                  <a:buNone/>
                  <a:defRPr/>
                </a:pPr>
                <a:r>
                  <a:rPr lang="en-US" sz="1800" b="1" kern="0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Environments</a:t>
                </a:r>
              </a:p>
            </p:txBody>
          </p:sp>
          <p:sp>
            <p:nvSpPr>
              <p:cNvPr id="39" name="Rectangle 6"/>
              <p:cNvSpPr>
                <a:spLocks noChangeArrowheads="1"/>
              </p:cNvSpPr>
              <p:nvPr/>
            </p:nvSpPr>
            <p:spPr bwMode="auto">
              <a:xfrm>
                <a:off x="1524000" y="2121694"/>
                <a:ext cx="2286000" cy="1079500"/>
              </a:xfrm>
              <a:prstGeom prst="rect">
                <a:avLst/>
              </a:prstGeom>
              <a:solidFill>
                <a:srgbClr val="FFCCCC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en-US" b="1" kern="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Macro-Level </a:t>
                </a:r>
              </a:p>
              <a:p>
                <a:pPr algn="ctr">
                  <a:defRPr/>
                </a:pPr>
                <a:r>
                  <a:rPr lang="en-US" b="1" kern="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Environments</a:t>
                </a:r>
              </a:p>
            </p:txBody>
          </p:sp>
          <p:sp>
            <p:nvSpPr>
              <p:cNvPr id="40" name="Line 7"/>
              <p:cNvSpPr>
                <a:spLocks noChangeShapeType="1"/>
              </p:cNvSpPr>
              <p:nvPr/>
            </p:nvSpPr>
            <p:spPr bwMode="auto">
              <a:xfrm>
                <a:off x="3810001" y="3162988"/>
                <a:ext cx="522287" cy="110637"/>
              </a:xfrm>
              <a:prstGeom prst="line">
                <a:avLst/>
              </a:prstGeom>
              <a:noFill/>
              <a:ln w="9525">
                <a:solidFill>
                  <a:sysClr val="windowText" lastClr="000000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350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1" name="Line 8"/>
              <p:cNvSpPr>
                <a:spLocks noChangeShapeType="1"/>
              </p:cNvSpPr>
              <p:nvPr/>
            </p:nvSpPr>
            <p:spPr bwMode="auto">
              <a:xfrm flipV="1">
                <a:off x="3801527" y="3466745"/>
                <a:ext cx="530760" cy="301068"/>
              </a:xfrm>
              <a:prstGeom prst="line">
                <a:avLst/>
              </a:prstGeom>
              <a:noFill/>
              <a:ln w="9525">
                <a:solidFill>
                  <a:sysClr val="windowText" lastClr="000000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350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2" name="Line 9"/>
              <p:cNvSpPr>
                <a:spLocks noChangeShapeType="1"/>
              </p:cNvSpPr>
              <p:nvPr/>
            </p:nvSpPr>
            <p:spPr bwMode="auto">
              <a:xfrm>
                <a:off x="2819400" y="3201194"/>
                <a:ext cx="0" cy="519113"/>
              </a:xfrm>
              <a:prstGeom prst="line">
                <a:avLst/>
              </a:prstGeom>
              <a:noFill/>
              <a:ln w="9525">
                <a:solidFill>
                  <a:sysClr val="windowText" lastClr="000000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350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3" name="Line 10"/>
              <p:cNvSpPr>
                <a:spLocks noChangeShapeType="1"/>
              </p:cNvSpPr>
              <p:nvPr/>
            </p:nvSpPr>
            <p:spPr bwMode="auto">
              <a:xfrm flipV="1">
                <a:off x="6167596" y="2652713"/>
                <a:ext cx="541424" cy="193118"/>
              </a:xfrm>
              <a:prstGeom prst="line">
                <a:avLst/>
              </a:prstGeom>
              <a:noFill/>
              <a:ln w="9525">
                <a:solidFill>
                  <a:sysClr val="windowText" lastClr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350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4" name="AutoShape 11"/>
              <p:cNvSpPr>
                <a:spLocks noChangeArrowheads="1"/>
              </p:cNvSpPr>
              <p:nvPr/>
            </p:nvSpPr>
            <p:spPr bwMode="auto">
              <a:xfrm>
                <a:off x="6700546" y="1988834"/>
                <a:ext cx="1196354" cy="1081133"/>
              </a:xfrm>
              <a:prstGeom prst="roundRect">
                <a:avLst>
                  <a:gd name="adj" fmla="val 16667"/>
                </a:avLst>
              </a:prstGeom>
              <a:solidFill>
                <a:srgbClr val="66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en-US" sz="1500" b="1" kern="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Beliefs</a:t>
                </a:r>
              </a:p>
              <a:p>
                <a:pPr algn="ctr">
                  <a:defRPr/>
                </a:pPr>
                <a:r>
                  <a:rPr lang="en-US" sz="1500" b="1" kern="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Attitudes</a:t>
                </a:r>
              </a:p>
            </p:txBody>
          </p:sp>
          <p:sp>
            <p:nvSpPr>
              <p:cNvPr id="45" name="Rounded Rectangle 44"/>
              <p:cNvSpPr/>
              <p:nvPr/>
            </p:nvSpPr>
            <p:spPr>
              <a:xfrm>
                <a:off x="8697654" y="2745621"/>
                <a:ext cx="1078740" cy="863600"/>
              </a:xfrm>
              <a:prstGeom prst="round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5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Intent</a:t>
                </a:r>
              </a:p>
            </p:txBody>
          </p:sp>
          <p:sp>
            <p:nvSpPr>
              <p:cNvPr id="46" name="Rounded Rectangle 45"/>
              <p:cNvSpPr/>
              <p:nvPr/>
            </p:nvSpPr>
            <p:spPr>
              <a:xfrm>
                <a:off x="6709018" y="3310155"/>
                <a:ext cx="2024733" cy="1289806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5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Social and Cognitive Competence</a:t>
                </a:r>
              </a:p>
              <a:p>
                <a:pPr algn="ctr"/>
                <a:r>
                  <a:rPr lang="en-US" sz="15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Skills</a:t>
                </a:r>
              </a:p>
            </p:txBody>
          </p:sp>
          <p:sp>
            <p:nvSpPr>
              <p:cNvPr id="47" name="Line 10"/>
              <p:cNvSpPr>
                <a:spLocks noChangeShapeType="1"/>
              </p:cNvSpPr>
              <p:nvPr/>
            </p:nvSpPr>
            <p:spPr bwMode="auto">
              <a:xfrm>
                <a:off x="6177287" y="3617279"/>
                <a:ext cx="531733" cy="103027"/>
              </a:xfrm>
              <a:prstGeom prst="line">
                <a:avLst/>
              </a:prstGeom>
              <a:noFill/>
              <a:ln w="9525">
                <a:solidFill>
                  <a:sysClr val="windowText" lastClr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350" kern="0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48" name="Straight Connector 47"/>
              <p:cNvCxnSpPr/>
              <p:nvPr/>
            </p:nvCxnSpPr>
            <p:spPr>
              <a:xfrm>
                <a:off x="7298723" y="3069966"/>
                <a:ext cx="0" cy="2286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Right Brace 48"/>
              <p:cNvSpPr/>
              <p:nvPr/>
            </p:nvSpPr>
            <p:spPr>
              <a:xfrm rot="5400000">
                <a:off x="4627705" y="3029695"/>
                <a:ext cx="1091315" cy="4250722"/>
              </a:xfrm>
              <a:prstGeom prst="rightBrace">
                <a:avLst>
                  <a:gd name="adj1" fmla="val 8333"/>
                  <a:gd name="adj2" fmla="val 50234"/>
                </a:avLst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50" name="Snip Same Side Corner Rectangle 49"/>
              <p:cNvSpPr/>
              <p:nvPr/>
            </p:nvSpPr>
            <p:spPr>
              <a:xfrm>
                <a:off x="4129476" y="5776913"/>
                <a:ext cx="2485248" cy="761999"/>
              </a:xfrm>
              <a:prstGeom prst="snip2SameRect">
                <a:avLst/>
              </a:prstGeom>
              <a:solidFill>
                <a:srgbClr val="A269F7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Socialization</a:t>
                </a:r>
              </a:p>
            </p:txBody>
          </p:sp>
          <p:sp>
            <p:nvSpPr>
              <p:cNvPr id="51" name="5-Point Star 50"/>
              <p:cNvSpPr/>
              <p:nvPr/>
            </p:nvSpPr>
            <p:spPr>
              <a:xfrm>
                <a:off x="3901053" y="2332853"/>
                <a:ext cx="444500" cy="498779"/>
              </a:xfrm>
              <a:prstGeom prst="star5">
                <a:avLst/>
              </a:prstGeom>
              <a:solidFill>
                <a:schemeClr val="accent5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52" name="5-Point Star 51"/>
              <p:cNvSpPr/>
              <p:nvPr/>
            </p:nvSpPr>
            <p:spPr>
              <a:xfrm>
                <a:off x="2224184" y="3221527"/>
                <a:ext cx="444500" cy="498779"/>
              </a:xfrm>
              <a:prstGeom prst="star5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53" name="5-Point Star 52"/>
              <p:cNvSpPr/>
              <p:nvPr/>
            </p:nvSpPr>
            <p:spPr>
              <a:xfrm>
                <a:off x="4020895" y="3653328"/>
                <a:ext cx="412750" cy="498779"/>
              </a:xfrm>
              <a:prstGeom prst="star5">
                <a:avLst/>
              </a:prstGeom>
              <a:solidFill>
                <a:schemeClr val="accent5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54" name="Straight Arrow Connector 53"/>
              <p:cNvCxnSpPr>
                <a:endCxn id="45" idx="1"/>
              </p:cNvCxnSpPr>
              <p:nvPr/>
            </p:nvCxnSpPr>
            <p:spPr>
              <a:xfrm flipV="1">
                <a:off x="7306357" y="3177421"/>
                <a:ext cx="1391297" cy="1805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Arrow Connector 54"/>
              <p:cNvCxnSpPr/>
              <p:nvPr/>
            </p:nvCxnSpPr>
            <p:spPr>
              <a:xfrm flipH="1" flipV="1">
                <a:off x="7896900" y="2180272"/>
                <a:ext cx="3413644" cy="2913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Arrow Connector 55"/>
              <p:cNvCxnSpPr/>
              <p:nvPr/>
            </p:nvCxnSpPr>
            <p:spPr>
              <a:xfrm>
                <a:off x="11310543" y="2209402"/>
                <a:ext cx="0" cy="23846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Arrow Connector 56"/>
              <p:cNvCxnSpPr/>
              <p:nvPr/>
            </p:nvCxnSpPr>
            <p:spPr>
              <a:xfrm flipH="1" flipV="1">
                <a:off x="8733752" y="4152107"/>
                <a:ext cx="2620049" cy="4589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9" name="5-Point Star 58"/>
            <p:cNvSpPr/>
            <p:nvPr/>
          </p:nvSpPr>
          <p:spPr>
            <a:xfrm>
              <a:off x="4096316" y="2869057"/>
              <a:ext cx="333375" cy="374084"/>
            </a:xfrm>
            <a:prstGeom prst="star5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713726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7884" y="1866585"/>
            <a:ext cx="8229600" cy="1414423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Substance Use Evidence Based Interventions and Policies</a:t>
            </a:r>
            <a:br>
              <a:rPr lang="en-US" dirty="0"/>
            </a:b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B7113-DFAB-4372-AB98-A34E4D3E9EF4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01237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Rectangle 10"/>
          <p:cNvSpPr>
            <a:spLocks noGrp="1" noChangeArrowheads="1"/>
          </p:cNvSpPr>
          <p:nvPr>
            <p:ph type="title"/>
          </p:nvPr>
        </p:nvSpPr>
        <p:spPr>
          <a:xfrm>
            <a:off x="457200" y="1059543"/>
            <a:ext cx="8229600" cy="1066800"/>
          </a:xfrm>
        </p:spPr>
        <p:txBody>
          <a:bodyPr>
            <a:noAutofit/>
          </a:bodyPr>
          <a:lstStyle/>
          <a:p>
            <a:pPr algn="ctr"/>
            <a:r>
              <a:rPr lang="en-GB" sz="3600" b="1" i="1" dirty="0">
                <a:latin typeface="Calibri" panose="020F0502020204030204" pitchFamily="34" charset="0"/>
              </a:rPr>
              <a:t>International Standards on </a:t>
            </a:r>
            <a:br>
              <a:rPr lang="en-GB" sz="3600" b="1" i="1" dirty="0">
                <a:latin typeface="Calibri" panose="020F0502020204030204" pitchFamily="34" charset="0"/>
              </a:rPr>
            </a:br>
            <a:r>
              <a:rPr lang="en-GB" sz="3600" b="1" i="1" dirty="0">
                <a:latin typeface="Calibri" panose="020F0502020204030204" pitchFamily="34" charset="0"/>
              </a:rPr>
              <a:t>Drug Use Prevention</a:t>
            </a:r>
            <a:endParaRPr lang="en-US" sz="3600" b="1" i="1" dirty="0">
              <a:latin typeface="Calibri" panose="020F0502020204030204" pitchFamily="34" charset="0"/>
            </a:endParaRPr>
          </a:p>
        </p:txBody>
      </p:sp>
      <p:pic>
        <p:nvPicPr>
          <p:cNvPr id="32774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53719" y="2677959"/>
            <a:ext cx="2200275" cy="3086100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5CC6B-1D11-4158-A222-9AD9DDB99318}" type="slidenum">
              <a:rPr lang="en-US" smtClean="0"/>
              <a:pPr/>
              <a:t>63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13457" y="6206310"/>
            <a:ext cx="156044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350" dirty="0"/>
              <a:t>©UNODC 2017</a:t>
            </a:r>
          </a:p>
        </p:txBody>
      </p:sp>
    </p:spTree>
    <p:extLst>
      <p:ext uri="{BB962C8B-B14F-4D97-AF65-F5344CB8AC3E}">
        <p14:creationId xmlns:p14="http://schemas.microsoft.com/office/powerpoint/2010/main" val="30442474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4" name="Rectangle 8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>
                <a:latin typeface="Calibri" panose="020F0502020204030204" pitchFamily="34" charset="0"/>
              </a:rPr>
              <a:t>Intent of the International Standards</a:t>
            </a:r>
          </a:p>
        </p:txBody>
      </p:sp>
      <p:sp>
        <p:nvSpPr>
          <p:cNvPr id="34825" name="Rectangle 9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dirty="0">
                <a:latin typeface="Calibri" panose="020F0502020204030204" pitchFamily="34" charset="0"/>
              </a:rPr>
              <a:t>To summarize the currently available scientific evidence, describing effective interventions and policies and their characteristics. </a:t>
            </a:r>
          </a:p>
          <a:p>
            <a:pPr>
              <a:lnSpc>
                <a:spcPct val="90000"/>
              </a:lnSpc>
            </a:pPr>
            <a:r>
              <a:rPr lang="en-US" dirty="0">
                <a:latin typeface="Calibri" panose="020F0502020204030204" pitchFamily="34" charset="0"/>
              </a:rPr>
              <a:t>To identify the major components and features of an effective national substance use prevention system.</a:t>
            </a:r>
          </a:p>
          <a:p>
            <a:pPr>
              <a:lnSpc>
                <a:spcPct val="90000"/>
              </a:lnSpc>
            </a:pPr>
            <a:r>
              <a:rPr lang="en-US" dirty="0">
                <a:latin typeface="Calibri" panose="020F0502020204030204" pitchFamily="34" charset="0"/>
              </a:rPr>
              <a:t>Ultimately, to help policy makers worldwide to support programs, policies and systems that are a truly effective investment in the future of children, youth, families and communities.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5CC6B-1D11-4158-A222-9AD9DDB99318}" type="slidenum">
              <a:rPr lang="en-US" smtClean="0"/>
              <a:pPr/>
              <a:t>64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6141" y="6116616"/>
            <a:ext cx="156044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350" dirty="0"/>
              <a:t>©UNODC 2013</a:t>
            </a:r>
          </a:p>
        </p:txBody>
      </p:sp>
    </p:spTree>
    <p:extLst>
      <p:ext uri="{BB962C8B-B14F-4D97-AF65-F5344CB8AC3E}">
        <p14:creationId xmlns:p14="http://schemas.microsoft.com/office/powerpoint/2010/main" val="286005808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5"/>
          <p:cNvSpPr>
            <a:spLocks noGrp="1" noChangeArrowheads="1"/>
          </p:cNvSpPr>
          <p:nvPr>
            <p:ph type="title"/>
          </p:nvPr>
        </p:nvSpPr>
        <p:spPr/>
        <p:txBody>
          <a:bodyPr vert="horz" lIns="68564" tIns="34282" rIns="68564" bIns="34282" rtlCol="0" anchor="ctr">
            <a:normAutofit/>
          </a:bodyPr>
          <a:lstStyle/>
          <a:p>
            <a:pPr algn="ctr"/>
            <a:r>
              <a:rPr lang="en-GB" sz="3600" b="1" dirty="0">
                <a:latin typeface="Calibri" panose="020F0502020204030204" pitchFamily="34" charset="0"/>
              </a:rPr>
              <a:t>What Do We Mean by “Evidence-based”?</a:t>
            </a:r>
          </a:p>
        </p:txBody>
      </p:sp>
      <p:sp>
        <p:nvSpPr>
          <p:cNvPr id="67587" name="Rectangle 6"/>
          <p:cNvSpPr>
            <a:spLocks noGrp="1" noChangeArrowheads="1"/>
          </p:cNvSpPr>
          <p:nvPr>
            <p:ph idx="1"/>
          </p:nvPr>
        </p:nvSpPr>
        <p:spPr>
          <a:xfrm>
            <a:off x="628650" y="1795864"/>
            <a:ext cx="7886700" cy="4644849"/>
          </a:xfrm>
        </p:spPr>
        <p:txBody>
          <a:bodyPr vert="horz" lIns="68564" tIns="34282" rIns="68564" bIns="34282" rtlCol="0">
            <a:normAutofit lnSpcReduction="10000"/>
          </a:bodyPr>
          <a:lstStyle/>
          <a:p>
            <a:pPr>
              <a:lnSpc>
                <a:spcPct val="150000"/>
              </a:lnSpc>
              <a:buFontTx/>
              <a:buNone/>
            </a:pPr>
            <a:r>
              <a:rPr lang="en-GB" sz="2000" dirty="0"/>
              <a:t>“</a:t>
            </a:r>
            <a:r>
              <a:rPr lang="en-GB" sz="2400" b="1" dirty="0">
                <a:latin typeface="Calibri" panose="020F0502020204030204" pitchFamily="34" charset="0"/>
              </a:rPr>
              <a:t>Evidence Based Practice (EBP) </a:t>
            </a:r>
            <a:r>
              <a:rPr lang="en-GB" sz="2400" dirty="0">
                <a:latin typeface="Calibri" panose="020F0502020204030204" pitchFamily="34" charset="0"/>
              </a:rPr>
              <a:t>is the use of </a:t>
            </a:r>
            <a:r>
              <a:rPr lang="en-GB" sz="2400" b="1" i="1" u="sng" dirty="0">
                <a:latin typeface="Calibri" panose="020F0502020204030204" pitchFamily="34" charset="0"/>
              </a:rPr>
              <a:t>systematic decision-making</a:t>
            </a:r>
            <a:r>
              <a:rPr lang="en-GB" sz="2400" b="1" dirty="0">
                <a:latin typeface="Calibri" panose="020F0502020204030204" pitchFamily="34" charset="0"/>
              </a:rPr>
              <a:t> processes or provision of services which have been shown,</a:t>
            </a:r>
            <a:r>
              <a:rPr lang="en-GB" sz="2400" b="1" u="sng" dirty="0">
                <a:latin typeface="Calibri" panose="020F0502020204030204" pitchFamily="34" charset="0"/>
              </a:rPr>
              <a:t> </a:t>
            </a:r>
            <a:r>
              <a:rPr lang="en-GB" sz="2400" b="1" i="1" u="sng" dirty="0">
                <a:latin typeface="Calibri" panose="020F0502020204030204" pitchFamily="34" charset="0"/>
              </a:rPr>
              <a:t>through available scientific evidence, to consistently improve measurable client outcomes</a:t>
            </a:r>
            <a:r>
              <a:rPr lang="en-GB" sz="2400" b="1" dirty="0">
                <a:latin typeface="Calibri" panose="020F0502020204030204" pitchFamily="34" charset="0"/>
              </a:rPr>
              <a:t>. </a:t>
            </a:r>
            <a:r>
              <a:rPr lang="en-GB" sz="2400" dirty="0">
                <a:latin typeface="Calibri" panose="020F0502020204030204" pitchFamily="34" charset="0"/>
              </a:rPr>
              <a:t>Instead of tradition, gut reaction or single observations as the basis of decision making, </a:t>
            </a:r>
            <a:r>
              <a:rPr lang="en-GB" sz="2400" b="1" i="1" u="sng" dirty="0">
                <a:latin typeface="Calibri" panose="020F0502020204030204" pitchFamily="34" charset="0"/>
              </a:rPr>
              <a:t>EBP relies on data collected through experimental research and accounts for individual client characteristics and clinician expertise</a:t>
            </a:r>
            <a:r>
              <a:rPr lang="en-GB" sz="2400" b="1" dirty="0">
                <a:latin typeface="Calibri" panose="020F0502020204030204" pitchFamily="34" charset="0"/>
              </a:rPr>
              <a:t>.”</a:t>
            </a:r>
          </a:p>
          <a:p>
            <a:pPr algn="ctr">
              <a:lnSpc>
                <a:spcPct val="80000"/>
              </a:lnSpc>
              <a:buFontTx/>
              <a:buNone/>
            </a:pPr>
            <a:endParaRPr lang="en-GB" sz="1800" b="1" dirty="0">
              <a:latin typeface="Calibri" panose="020F0502020204030204" pitchFamily="34" charset="0"/>
            </a:endParaRPr>
          </a:p>
          <a:p>
            <a:pPr algn="r">
              <a:lnSpc>
                <a:spcPct val="80000"/>
              </a:lnSpc>
              <a:buFontTx/>
              <a:buNone/>
            </a:pPr>
            <a:r>
              <a:rPr lang="en-GB" sz="1600" i="1" dirty="0"/>
              <a:t>(Evidence Based Practice Institute,  2012; http://depts.washington.edu/ebpi/)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5CC6B-1D11-4158-A222-9AD9DDB99318}" type="slidenum">
              <a:rPr lang="en-US" smtClean="0"/>
              <a:pPr/>
              <a:t>65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22548" y="6378162"/>
            <a:ext cx="156044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350" dirty="0"/>
              <a:t>©UNODC 2017</a:t>
            </a:r>
          </a:p>
        </p:txBody>
      </p:sp>
    </p:spTree>
    <p:extLst>
      <p:ext uri="{BB962C8B-B14F-4D97-AF65-F5344CB8AC3E}">
        <p14:creationId xmlns:p14="http://schemas.microsoft.com/office/powerpoint/2010/main" val="90992856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200" b="1" dirty="0">
                <a:latin typeface="Calibri" panose="020F0502020204030204" pitchFamily="34" charset="0"/>
              </a:rPr>
              <a:t>International Standards:</a:t>
            </a:r>
            <a:br>
              <a:rPr lang="en-US" sz="3200" b="1" dirty="0">
                <a:latin typeface="Calibri" panose="020F0502020204030204" pitchFamily="34" charset="0"/>
              </a:rPr>
            </a:br>
            <a:r>
              <a:rPr lang="en-US" sz="3200" b="1" dirty="0">
                <a:latin typeface="Calibri" panose="020F0502020204030204" pitchFamily="34" charset="0"/>
              </a:rPr>
              <a:t>Categorization of Interventions and Policies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r>
              <a:rPr lang="en-US" sz="2800" b="1" dirty="0">
                <a:latin typeface="Calibri" panose="020F0502020204030204" pitchFamily="34" charset="0"/>
              </a:rPr>
              <a:t>Developmental framework</a:t>
            </a:r>
          </a:p>
          <a:p>
            <a:pPr lvl="1">
              <a:buFont typeface="Courier New"/>
              <a:buChar char="o"/>
            </a:pPr>
            <a:r>
              <a:rPr lang="en-US" sz="2400" dirty="0">
                <a:latin typeface="Calibri" panose="020F0502020204030204" pitchFamily="34" charset="0"/>
              </a:rPr>
              <a:t>Infancy and early childhood</a:t>
            </a:r>
          </a:p>
          <a:p>
            <a:pPr lvl="1">
              <a:buFont typeface="Courier New"/>
              <a:buChar char="o"/>
            </a:pPr>
            <a:r>
              <a:rPr lang="en-US" sz="2400" dirty="0">
                <a:latin typeface="Calibri" panose="020F0502020204030204" pitchFamily="34" charset="0"/>
              </a:rPr>
              <a:t>Middle childhood</a:t>
            </a:r>
          </a:p>
          <a:p>
            <a:pPr lvl="1">
              <a:buFont typeface="Courier New"/>
              <a:buChar char="o"/>
            </a:pPr>
            <a:r>
              <a:rPr lang="en-US" sz="2400" dirty="0">
                <a:latin typeface="Calibri" panose="020F0502020204030204" pitchFamily="34" charset="0"/>
              </a:rPr>
              <a:t>Early adolescence</a:t>
            </a:r>
          </a:p>
          <a:p>
            <a:pPr lvl="1">
              <a:buFont typeface="Courier New"/>
              <a:buChar char="o"/>
            </a:pPr>
            <a:r>
              <a:rPr lang="en-US" sz="2400" dirty="0">
                <a:latin typeface="Calibri" panose="020F0502020204030204" pitchFamily="34" charset="0"/>
              </a:rPr>
              <a:t>Adolescence and adulthood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4229554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Calibri" panose="020F0502020204030204" pitchFamily="34" charset="0"/>
              </a:rPr>
              <a:t>Setting</a:t>
            </a:r>
          </a:p>
          <a:p>
            <a:pPr lvl="1">
              <a:buFont typeface="Courier New"/>
              <a:buChar char="o"/>
            </a:pPr>
            <a:r>
              <a:rPr lang="en-US" sz="2400" dirty="0">
                <a:latin typeface="Calibri" panose="020F0502020204030204" pitchFamily="34" charset="0"/>
              </a:rPr>
              <a:t>Family</a:t>
            </a:r>
          </a:p>
          <a:p>
            <a:pPr lvl="1">
              <a:buFont typeface="Courier New"/>
              <a:buChar char="o"/>
            </a:pPr>
            <a:r>
              <a:rPr lang="en-US" sz="2400" dirty="0">
                <a:latin typeface="Calibri" panose="020F0502020204030204" pitchFamily="34" charset="0"/>
              </a:rPr>
              <a:t>School</a:t>
            </a:r>
          </a:p>
          <a:p>
            <a:pPr lvl="1">
              <a:buFont typeface="Courier New"/>
              <a:buChar char="o"/>
            </a:pPr>
            <a:r>
              <a:rPr lang="en-US" sz="2400" dirty="0">
                <a:latin typeface="Calibri" panose="020F0502020204030204" pitchFamily="34" charset="0"/>
              </a:rPr>
              <a:t>Workplace</a:t>
            </a:r>
          </a:p>
          <a:p>
            <a:pPr lvl="1">
              <a:buFont typeface="Courier New"/>
              <a:buChar char="o"/>
            </a:pPr>
            <a:r>
              <a:rPr lang="en-US" sz="2400" dirty="0">
                <a:latin typeface="Calibri" panose="020F0502020204030204" pitchFamily="34" charset="0"/>
              </a:rPr>
              <a:t>Community</a:t>
            </a:r>
          </a:p>
          <a:p>
            <a:r>
              <a:rPr lang="en-US" sz="2800" b="1" dirty="0">
                <a:latin typeface="Calibri" panose="020F0502020204030204" pitchFamily="34" charset="0"/>
              </a:rPr>
              <a:t>Target population</a:t>
            </a:r>
          </a:p>
          <a:p>
            <a:pPr lvl="1">
              <a:buFont typeface="Courier New"/>
              <a:buChar char="o"/>
            </a:pPr>
            <a:r>
              <a:rPr lang="en-US" sz="2200" dirty="0">
                <a:latin typeface="Calibri" panose="020F0502020204030204" pitchFamily="34" charset="0"/>
              </a:rPr>
              <a:t>Universal</a:t>
            </a:r>
          </a:p>
          <a:p>
            <a:pPr lvl="1">
              <a:buFont typeface="Courier New"/>
              <a:buChar char="o"/>
            </a:pPr>
            <a:r>
              <a:rPr lang="en-US" sz="2200" dirty="0">
                <a:latin typeface="Calibri" panose="020F0502020204030204" pitchFamily="34" charset="0"/>
              </a:rPr>
              <a:t>Selective</a:t>
            </a:r>
          </a:p>
          <a:p>
            <a:pPr lvl="1">
              <a:buFont typeface="Courier New"/>
              <a:buChar char="o"/>
            </a:pPr>
            <a:r>
              <a:rPr lang="en-US" sz="2200" dirty="0">
                <a:latin typeface="Calibri" panose="020F0502020204030204" pitchFamily="34" charset="0"/>
              </a:rPr>
              <a:t>Indicated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5CC6B-1D11-4158-A222-9AD9DDB99318}" type="slidenum">
              <a:rPr lang="en-US" smtClean="0"/>
              <a:pPr/>
              <a:t>66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90314" y="6447978"/>
            <a:ext cx="156044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350" dirty="0"/>
              <a:t>©UNODC 2017</a:t>
            </a:r>
          </a:p>
        </p:txBody>
      </p:sp>
    </p:spTree>
    <p:extLst>
      <p:ext uri="{BB962C8B-B14F-4D97-AF65-F5344CB8AC3E}">
        <p14:creationId xmlns:p14="http://schemas.microsoft.com/office/powerpoint/2010/main" val="174488964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>
          <a:xfrm>
            <a:off x="628650" y="851988"/>
            <a:ext cx="7886700" cy="838819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3200" b="1" dirty="0">
                <a:latin typeface="Calibri" panose="020F0502020204030204" pitchFamily="34" charset="0"/>
              </a:rPr>
              <a:t>What Is Included in the Standards?</a:t>
            </a:r>
          </a:p>
        </p:txBody>
      </p:sp>
      <p:sp>
        <p:nvSpPr>
          <p:cNvPr id="54275" name="Content Placeholder 2"/>
          <p:cNvSpPr>
            <a:spLocks noGrp="1"/>
          </p:cNvSpPr>
          <p:nvPr>
            <p:ph idx="1"/>
          </p:nvPr>
        </p:nvSpPr>
        <p:spPr>
          <a:xfrm>
            <a:off x="628650" y="1690807"/>
            <a:ext cx="7886700" cy="4665543"/>
          </a:xfrm>
        </p:spPr>
        <p:txBody>
          <a:bodyPr>
            <a:noAutofit/>
          </a:bodyPr>
          <a:lstStyle/>
          <a:p>
            <a:pPr eaLnBrk="1" hangingPunct="1"/>
            <a:r>
              <a:rPr lang="en-US" sz="2800" dirty="0">
                <a:latin typeface="Calibri" panose="020F0502020204030204" pitchFamily="34" charset="0"/>
              </a:rPr>
              <a:t>For each intervention and policy:</a:t>
            </a:r>
          </a:p>
          <a:p>
            <a:pPr lvl="1">
              <a:buFont typeface="Courier New"/>
              <a:buChar char="o"/>
            </a:pPr>
            <a:r>
              <a:rPr lang="en-US" sz="2600" dirty="0">
                <a:latin typeface="Calibri" panose="020F0502020204030204" pitchFamily="34" charset="0"/>
              </a:rPr>
              <a:t>Short description and rationale for the intervention or policy</a:t>
            </a:r>
          </a:p>
          <a:p>
            <a:pPr lvl="1" eaLnBrk="1" hangingPunct="1">
              <a:buFont typeface="Courier New"/>
              <a:buChar char="o"/>
            </a:pPr>
            <a:r>
              <a:rPr lang="en-US" sz="2600" dirty="0">
                <a:latin typeface="Calibri" panose="020F0502020204030204" pitchFamily="34" charset="0"/>
              </a:rPr>
              <a:t>Summary of the evidence</a:t>
            </a:r>
          </a:p>
          <a:p>
            <a:pPr lvl="1" eaLnBrk="1" hangingPunct="1">
              <a:buFont typeface="Courier New"/>
              <a:buChar char="o"/>
            </a:pPr>
            <a:r>
              <a:rPr lang="en-US" sz="2600" dirty="0">
                <a:latin typeface="Calibri" panose="020F0502020204030204" pitchFamily="34" charset="0"/>
              </a:rPr>
              <a:t>List of the characteristics that have been found to be linked to positive outcomes, as well as to NO or NEGATIVE outcomes.</a:t>
            </a:r>
          </a:p>
          <a:p>
            <a:pPr lvl="1" eaLnBrk="1" hangingPunct="1">
              <a:buFont typeface="Courier New"/>
              <a:buChar char="o"/>
            </a:pPr>
            <a:r>
              <a:rPr lang="en-US" sz="2600" dirty="0">
                <a:latin typeface="Calibri" panose="020F0502020204030204" pitchFamily="34" charset="0"/>
              </a:rPr>
              <a:t>Additional existing guidelines/ tools/ resources.</a:t>
            </a:r>
          </a:p>
          <a:p>
            <a:pPr eaLnBrk="1" hangingPunct="1"/>
            <a:r>
              <a:rPr lang="en-US" sz="2800" dirty="0">
                <a:latin typeface="Calibri" panose="020F0502020204030204" pitchFamily="34" charset="0"/>
              </a:rPr>
              <a:t>Chapter on the critical components of a national drug control system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5CC6B-1D11-4158-A222-9AD9DDB99318}" type="slidenum">
              <a:rPr lang="en-US" smtClean="0"/>
              <a:pPr/>
              <a:t>67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42954" y="6206310"/>
            <a:ext cx="156044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350" dirty="0"/>
              <a:t>©UNODC 2017</a:t>
            </a:r>
          </a:p>
        </p:txBody>
      </p:sp>
    </p:spTree>
    <p:extLst>
      <p:ext uri="{BB962C8B-B14F-4D97-AF65-F5344CB8AC3E}">
        <p14:creationId xmlns:p14="http://schemas.microsoft.com/office/powerpoint/2010/main" val="92867180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>
          <a:xfrm>
            <a:off x="852713" y="122734"/>
            <a:ext cx="7691211" cy="748124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3000" b="1" dirty="0">
                <a:latin typeface="Calibri" panose="020F0502020204030204" pitchFamily="34" charset="0"/>
              </a:rPr>
              <a:t>Summary Including an Indication of Efficacy</a:t>
            </a:r>
          </a:p>
        </p:txBody>
      </p:sp>
      <p:pic>
        <p:nvPicPr>
          <p:cNvPr id="55299" name="Picture 8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9902" y="959370"/>
            <a:ext cx="8754255" cy="5473160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5CC6B-1D11-4158-A222-9AD9DDB99318}" type="slidenum">
              <a:rPr lang="en-US" smtClean="0"/>
              <a:pPr/>
              <a:t>68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9902" y="6426962"/>
            <a:ext cx="156044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350" dirty="0"/>
              <a:t>©UNODC 2013</a:t>
            </a:r>
          </a:p>
        </p:txBody>
      </p:sp>
    </p:spTree>
    <p:extLst>
      <p:ext uri="{BB962C8B-B14F-4D97-AF65-F5344CB8AC3E}">
        <p14:creationId xmlns:p14="http://schemas.microsoft.com/office/powerpoint/2010/main" val="161213740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9464" y="890151"/>
            <a:ext cx="6172200" cy="8001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b="1" dirty="0"/>
              <a:t>Intervention Points-Examples of Evidence-Based Prevention Strategies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315689" y="1794867"/>
            <a:ext cx="8463146" cy="4750402"/>
            <a:chOff x="605284" y="1186105"/>
            <a:chExt cx="8463146" cy="4750402"/>
          </a:xfrm>
        </p:grpSpPr>
        <p:sp>
          <p:nvSpPr>
            <p:cNvPr id="43" name="Content Placeholder 2"/>
            <p:cNvSpPr txBox="1">
              <a:spLocks/>
            </p:cNvSpPr>
            <p:nvPr/>
          </p:nvSpPr>
          <p:spPr>
            <a:xfrm>
              <a:off x="6669354" y="3248603"/>
              <a:ext cx="2346178" cy="1410309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sz="1200" u="sng" dirty="0"/>
                <a:t>Addressing individual psychological vulnerabilities</a:t>
              </a:r>
            </a:p>
            <a:p>
              <a:r>
                <a:rPr lang="en-US" sz="1200" dirty="0"/>
                <a:t>Coping strategies</a:t>
              </a:r>
            </a:p>
            <a:p>
              <a:pPr marL="0" indent="0">
                <a:buFont typeface="Arial" panose="020B0604020202020204" pitchFamily="34" charset="0"/>
                <a:buNone/>
              </a:pPr>
              <a:endParaRPr lang="en-US" sz="1200" dirty="0"/>
            </a:p>
            <a:p>
              <a:pPr marL="0" indent="0">
                <a:buFont typeface="Arial" panose="020B0604020202020204" pitchFamily="34" charset="0"/>
                <a:buNone/>
              </a:pPr>
              <a:endParaRPr lang="en-US" sz="1200" dirty="0"/>
            </a:p>
            <a:p>
              <a:pPr marL="0" indent="0">
                <a:buFont typeface="Arial" panose="020B0604020202020204" pitchFamily="34" charset="0"/>
                <a:buNone/>
              </a:pPr>
              <a:endParaRPr lang="en-US" sz="1200" dirty="0"/>
            </a:p>
            <a:p>
              <a:pPr marL="0" indent="0">
                <a:buFont typeface="Arial" panose="020B0604020202020204" pitchFamily="34" charset="0"/>
                <a:buNone/>
              </a:pPr>
              <a:endParaRPr lang="en-US" sz="1200" dirty="0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605284" y="1198849"/>
              <a:ext cx="3157426" cy="473765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Content Placeholder 2"/>
            <p:cNvSpPr txBox="1">
              <a:spLocks/>
            </p:cNvSpPr>
            <p:nvPr/>
          </p:nvSpPr>
          <p:spPr>
            <a:xfrm>
              <a:off x="689762" y="2730013"/>
              <a:ext cx="3157426" cy="314277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sz="1200" u="sng"/>
                <a:t>Family </a:t>
              </a:r>
            </a:p>
            <a:p>
              <a:r>
                <a:rPr lang="en-US" sz="1200"/>
                <a:t>Parenting Skills</a:t>
              </a:r>
            </a:p>
            <a:p>
              <a:r>
                <a:rPr lang="en-US" sz="1200"/>
                <a:t>Management</a:t>
              </a: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200" u="sng"/>
                <a:t>School</a:t>
              </a:r>
            </a:p>
            <a:p>
              <a:r>
                <a:rPr lang="en-US" sz="1200"/>
                <a:t>Substance Use Policy</a:t>
              </a:r>
            </a:p>
            <a:p>
              <a:r>
                <a:rPr lang="en-US" sz="1200"/>
                <a:t>School/Classroom Climate</a:t>
              </a:r>
            </a:p>
            <a:p>
              <a:r>
                <a:rPr lang="en-US" sz="1200"/>
                <a:t>Substance Use Curriculum</a:t>
              </a: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200" u="sng"/>
                <a:t>Workplace</a:t>
              </a:r>
            </a:p>
            <a:p>
              <a:r>
                <a:rPr lang="en-US" sz="1200"/>
                <a:t>Substance Use Policy</a:t>
              </a:r>
            </a:p>
            <a:p>
              <a:r>
                <a:rPr lang="en-US" sz="1200"/>
                <a:t>Workplace climate</a:t>
              </a:r>
            </a:p>
            <a:p>
              <a:r>
                <a:rPr lang="en-US" sz="1200"/>
                <a:t>Wellness education</a:t>
              </a:r>
            </a:p>
            <a:p>
              <a:pPr marL="0" indent="0">
                <a:buFont typeface="Arial" panose="020B0604020202020204" pitchFamily="34" charset="0"/>
                <a:buNone/>
              </a:pPr>
              <a:endParaRPr lang="en-US" sz="1200" dirty="0"/>
            </a:p>
          </p:txBody>
        </p:sp>
        <p:grpSp>
          <p:nvGrpSpPr>
            <p:cNvPr id="46" name="Group 45"/>
            <p:cNvGrpSpPr/>
            <p:nvPr/>
          </p:nvGrpSpPr>
          <p:grpSpPr>
            <a:xfrm>
              <a:off x="1005292" y="1617704"/>
              <a:ext cx="2757418" cy="925310"/>
              <a:chOff x="1005292" y="1648877"/>
              <a:chExt cx="2757418" cy="925310"/>
            </a:xfrm>
          </p:grpSpPr>
          <p:sp>
            <p:nvSpPr>
              <p:cNvPr id="57" name="Oval 4"/>
              <p:cNvSpPr>
                <a:spLocks noChangeArrowheads="1"/>
              </p:cNvSpPr>
              <p:nvPr/>
            </p:nvSpPr>
            <p:spPr bwMode="auto">
              <a:xfrm>
                <a:off x="2644025" y="1648877"/>
                <a:ext cx="1118685" cy="925310"/>
              </a:xfrm>
              <a:prstGeom prst="ellipse">
                <a:avLst/>
              </a:prstGeom>
              <a:solidFill>
                <a:srgbClr val="FFFFCC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 typeface="Arial" panose="020B0604020202020204" pitchFamily="34" charset="0"/>
                  <a:buNone/>
                  <a:defRPr/>
                </a:pPr>
                <a:r>
                  <a:rPr lang="en-US" sz="1050" b="1" kern="0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Biological/</a:t>
                </a:r>
              </a:p>
              <a:p>
                <a:pPr algn="ctr">
                  <a:spcBef>
                    <a:spcPct val="0"/>
                  </a:spcBef>
                  <a:buFont typeface="Arial" panose="020B0604020202020204" pitchFamily="34" charset="0"/>
                  <a:buNone/>
                  <a:defRPr/>
                </a:pPr>
                <a:r>
                  <a:rPr lang="en-US" sz="1050" b="1" kern="0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Personal</a:t>
                </a:r>
              </a:p>
              <a:p>
                <a:pPr algn="ctr">
                  <a:spcBef>
                    <a:spcPct val="0"/>
                  </a:spcBef>
                  <a:buFont typeface="Arial" panose="020B0604020202020204" pitchFamily="34" charset="0"/>
                  <a:buNone/>
                  <a:defRPr/>
                </a:pPr>
                <a:r>
                  <a:rPr lang="en-US" sz="1050" b="1" kern="0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Characteristics</a:t>
                </a:r>
              </a:p>
            </p:txBody>
          </p:sp>
          <p:sp>
            <p:nvSpPr>
              <p:cNvPr id="58" name="Rectangle 5"/>
              <p:cNvSpPr>
                <a:spLocks noChangeArrowheads="1"/>
              </p:cNvSpPr>
              <p:nvPr/>
            </p:nvSpPr>
            <p:spPr bwMode="auto">
              <a:xfrm>
                <a:off x="1005292" y="1908075"/>
                <a:ext cx="1323203" cy="479112"/>
              </a:xfrm>
              <a:prstGeom prst="rect">
                <a:avLst/>
              </a:prstGeom>
              <a:solidFill>
                <a:srgbClr val="3399FF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 typeface="Arial" panose="020B0604020202020204" pitchFamily="34" charset="0"/>
                  <a:buNone/>
                  <a:defRPr/>
                </a:pPr>
                <a:r>
                  <a:rPr lang="en-US" sz="1200" b="1" kern="0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Micro-Level </a:t>
                </a:r>
              </a:p>
              <a:p>
                <a:pPr algn="ctr">
                  <a:spcBef>
                    <a:spcPct val="0"/>
                  </a:spcBef>
                  <a:buFont typeface="Arial" panose="020B0604020202020204" pitchFamily="34" charset="0"/>
                  <a:buNone/>
                  <a:defRPr/>
                </a:pPr>
                <a:r>
                  <a:rPr lang="en-US" sz="1200" b="1" kern="0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Environments</a:t>
                </a:r>
              </a:p>
            </p:txBody>
          </p:sp>
          <p:sp>
            <p:nvSpPr>
              <p:cNvPr id="59" name="Line 8"/>
              <p:cNvSpPr>
                <a:spLocks noChangeShapeType="1"/>
              </p:cNvSpPr>
              <p:nvPr/>
            </p:nvSpPr>
            <p:spPr bwMode="auto">
              <a:xfrm flipV="1">
                <a:off x="2313119" y="2108410"/>
                <a:ext cx="330906" cy="31844"/>
              </a:xfrm>
              <a:prstGeom prst="line">
                <a:avLst/>
              </a:prstGeom>
              <a:noFill/>
              <a:ln w="9525">
                <a:solidFill>
                  <a:sysClr val="windowText" lastClr="000000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013" kern="0">
                  <a:solidFill>
                    <a:prstClr val="black"/>
                  </a:solidFill>
                </a:endParaRPr>
              </a:p>
            </p:txBody>
          </p:sp>
        </p:grpSp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76792" y="1827953"/>
              <a:ext cx="2583404" cy="987638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01899" y="1695302"/>
              <a:ext cx="2313632" cy="1321423"/>
            </a:xfrm>
            <a:prstGeom prst="rect">
              <a:avLst/>
            </a:prstGeom>
          </p:spPr>
        </p:pic>
        <p:sp>
          <p:nvSpPr>
            <p:cNvPr id="49" name="TextBox 48"/>
            <p:cNvSpPr txBox="1"/>
            <p:nvPr/>
          </p:nvSpPr>
          <p:spPr>
            <a:xfrm>
              <a:off x="1123036" y="1186105"/>
              <a:ext cx="20114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Interaction1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3886041" y="1237084"/>
              <a:ext cx="18127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Interaction 2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7081003" y="1237084"/>
              <a:ext cx="14130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Interaction 3</a:t>
              </a:r>
            </a:p>
          </p:txBody>
        </p:sp>
        <p:cxnSp>
          <p:nvCxnSpPr>
            <p:cNvPr id="52" name="Straight Connector 51"/>
            <p:cNvCxnSpPr/>
            <p:nvPr/>
          </p:nvCxnSpPr>
          <p:spPr>
            <a:xfrm>
              <a:off x="3762710" y="1186105"/>
              <a:ext cx="5305720" cy="5097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3762710" y="5923763"/>
              <a:ext cx="525282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6657254" y="1211594"/>
              <a:ext cx="32546" cy="471216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Content Placeholder 2"/>
            <p:cNvSpPr txBox="1">
              <a:spLocks/>
            </p:cNvSpPr>
            <p:nvPr/>
          </p:nvSpPr>
          <p:spPr>
            <a:xfrm>
              <a:off x="3853237" y="3099345"/>
              <a:ext cx="2797967" cy="231424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sz="1200" u="sng" dirty="0"/>
                <a:t>Laws, Regulations, Policies</a:t>
              </a:r>
            </a:p>
            <a:p>
              <a:r>
                <a:rPr lang="en-US" sz="1200" dirty="0"/>
                <a:t>Access to alcohol and tobacco</a:t>
              </a:r>
            </a:p>
            <a:p>
              <a:r>
                <a:rPr lang="en-US" sz="1200" dirty="0"/>
                <a:t>Retail strategies</a:t>
              </a: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200" u="sng" dirty="0"/>
                <a:t>Media</a:t>
              </a:r>
            </a:p>
            <a:p>
              <a:r>
                <a:rPr lang="en-US" sz="1200" dirty="0"/>
                <a:t>Targeting messages effectively</a:t>
              </a:r>
            </a:p>
            <a:p>
              <a:r>
                <a:rPr lang="en-US" sz="1200" dirty="0"/>
                <a:t>Use of credible messengers</a:t>
              </a:r>
            </a:p>
            <a:p>
              <a:r>
                <a:rPr lang="en-US" sz="1200" dirty="0"/>
                <a:t>Adequate exposure</a:t>
              </a:r>
            </a:p>
            <a:p>
              <a:endParaRPr lang="en-US" sz="1200" dirty="0"/>
            </a:p>
            <a:p>
              <a:endParaRPr lang="en-US" sz="1200" dirty="0"/>
            </a:p>
            <a:p>
              <a:pPr marL="0" indent="0">
                <a:buFont typeface="Arial" panose="020B0604020202020204" pitchFamily="34" charset="0"/>
                <a:buNone/>
              </a:pPr>
              <a:endParaRPr lang="en-US" sz="1200" dirty="0"/>
            </a:p>
            <a:p>
              <a:pPr marL="0" indent="0">
                <a:buFont typeface="Arial" panose="020B0604020202020204" pitchFamily="34" charset="0"/>
                <a:buNone/>
              </a:pPr>
              <a:endParaRPr lang="en-US" sz="1200" dirty="0"/>
            </a:p>
            <a:p>
              <a:pPr marL="0" indent="0">
                <a:buFont typeface="Arial" panose="020B0604020202020204" pitchFamily="34" charset="0"/>
                <a:buNone/>
              </a:pPr>
              <a:endParaRPr lang="en-US" sz="1200" dirty="0"/>
            </a:p>
          </p:txBody>
        </p:sp>
        <p:cxnSp>
          <p:nvCxnSpPr>
            <p:cNvPr id="56" name="Straight Connector 55"/>
            <p:cNvCxnSpPr/>
            <p:nvPr/>
          </p:nvCxnSpPr>
          <p:spPr>
            <a:xfrm flipH="1">
              <a:off x="9015531" y="1237084"/>
              <a:ext cx="52899" cy="468667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307858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Why is having a Culture of Prevention Important?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4104409"/>
          </a:xfrm>
        </p:spPr>
        <p:txBody>
          <a:bodyPr/>
          <a:lstStyle/>
          <a:p>
            <a:r>
              <a:rPr lang="en-US" dirty="0"/>
              <a:t>Issue of </a:t>
            </a:r>
            <a:r>
              <a:rPr lang="en-US" b="1" dirty="0"/>
              <a:t>readiness</a:t>
            </a:r>
            <a:r>
              <a:rPr lang="en-US" dirty="0"/>
              <a:t> to </a:t>
            </a:r>
          </a:p>
          <a:p>
            <a:pPr lvl="1"/>
            <a:r>
              <a:rPr lang="en-US" dirty="0"/>
              <a:t>introduce and </a:t>
            </a:r>
          </a:p>
          <a:p>
            <a:pPr lvl="1"/>
            <a:r>
              <a:rPr lang="en-US" dirty="0"/>
              <a:t>sustain delivery of a prevention intervention</a:t>
            </a:r>
          </a:p>
          <a:p>
            <a:pPr lvl="1"/>
            <a:r>
              <a:rPr lang="en-US" dirty="0"/>
              <a:t>…an evidence-based prevention intervention that has been developed based on prevention science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782928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28650" y="1874436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+mn-lt"/>
              </a:rPr>
              <a:t>PREVENTION PROFESSIONALS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99876-BAD3-4518-8578-CE9B918CFB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26345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40527"/>
            <a:ext cx="8229600" cy="1565564"/>
          </a:xfrm>
        </p:spPr>
        <p:txBody>
          <a:bodyPr>
            <a:normAutofit/>
          </a:bodyPr>
          <a:lstStyle/>
          <a:p>
            <a:r>
              <a:rPr lang="en-US" sz="3200" dirty="0"/>
              <a:t>Who are the prevention professionals in your country?  What are they doing? What is their training?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B7113-DFAB-4372-AB98-A34E4D3E9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4348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>
                <a:latin typeface="+mn-lt"/>
                <a:cs typeface="Arial" pitchFamily="34" charset="0"/>
              </a:rPr>
              <a:t>Trained Prevention Professionals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3144" y="2226469"/>
            <a:ext cx="7075713" cy="4069102"/>
          </a:xfrm>
        </p:spPr>
        <p:txBody>
          <a:bodyPr>
            <a:normAutofit/>
          </a:bodyPr>
          <a:lstStyle/>
          <a:p>
            <a:pPr marL="914400" lvl="2" indent="0" algn="ctr">
              <a:buNone/>
            </a:pPr>
            <a:r>
              <a:rPr lang="en-US" sz="3600" dirty="0"/>
              <a:t>Knowledge</a:t>
            </a:r>
          </a:p>
          <a:p>
            <a:pPr marL="914400" lvl="2" indent="0" algn="ctr">
              <a:buNone/>
            </a:pPr>
            <a:r>
              <a:rPr lang="en-US" sz="3600" dirty="0"/>
              <a:t>Competencies</a:t>
            </a:r>
          </a:p>
          <a:p>
            <a:pPr marL="914400" lvl="2" indent="0" algn="ctr">
              <a:buNone/>
            </a:pPr>
            <a:r>
              <a:rPr lang="en-US" sz="3600" dirty="0"/>
              <a:t>Skills</a:t>
            </a:r>
          </a:p>
          <a:p>
            <a:pPr marL="914400" lvl="2" indent="0" algn="ctr">
              <a:buNone/>
            </a:pPr>
            <a:r>
              <a:rPr lang="en-US" sz="3600" dirty="0"/>
              <a:t>Integrity</a:t>
            </a:r>
          </a:p>
          <a:p>
            <a:pPr marL="914400" lvl="2" indent="0" algn="ctr">
              <a:buNone/>
            </a:pPr>
            <a:r>
              <a:rPr lang="en-US" sz="3600" dirty="0"/>
              <a:t>Ethics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0EC0C-B6D1-47FC-84FC-DE7C9C4FDC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44735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852055"/>
          </a:xfrm>
        </p:spPr>
        <p:txBody>
          <a:bodyPr>
            <a:normAutofit/>
          </a:bodyPr>
          <a:lstStyle/>
          <a:p>
            <a:r>
              <a:rPr lang="en-US" sz="3600" dirty="0"/>
              <a:t>Examples of Knowledge Elements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B7113-DFAB-4372-AB98-A34E4D3E9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4691" y="1846118"/>
            <a:ext cx="9144000" cy="50116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Calibri" panose="020F0502020204030204" pitchFamily="34" charset="0"/>
              <a:buChar char="⃝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concept of vulnerability and the influence of micro- and macro-level environments on risk and protection</a:t>
            </a:r>
            <a:endParaRPr lang="en-US" sz="1400" dirty="0"/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Calibri" panose="020F0502020204030204" pitchFamily="34" charset="0"/>
              <a:buChar char="⃝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Existing recognized evidence-based prevention interventions</a:t>
            </a:r>
            <a:endParaRPr lang="en-US" sz="1400" dirty="0"/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Calibri" panose="020F0502020204030204" pitchFamily="34" charset="0"/>
              <a:buChar char="⃝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Specific programs that exist for schools, family, workplace</a:t>
            </a:r>
            <a:endParaRPr lang="en-US" sz="1400" dirty="0"/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Calibri" panose="020F0502020204030204" pitchFamily="34" charset="0"/>
              <a:buChar char="⃝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Parenting courses and education/prevention interventions that are available for children and families</a:t>
            </a:r>
            <a:endParaRPr lang="en-US" sz="1400" dirty="0"/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Calibri" panose="020F0502020204030204" pitchFamily="34" charset="0"/>
              <a:buChar char="⃝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Evidence-based principles of substance use prevention</a:t>
            </a:r>
            <a:endParaRPr lang="en-US" sz="1400" dirty="0"/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Calibri" panose="020F0502020204030204" pitchFamily="34" charset="0"/>
              <a:buChar char="⃝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Knowing how to fit evidence-based prevention into existing schedules and organizations, particularly schools</a:t>
            </a:r>
            <a:endParaRPr lang="en-US" sz="1400" dirty="0"/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Calibri" panose="020F0502020204030204" pitchFamily="34" charset="0"/>
              <a:buChar char="⃝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Understanding the organizational barriers and facilitators for institutionalizing evidence-based prevention interventions in schools, social and health services agencies, the workplace and community</a:t>
            </a:r>
            <a:endParaRPr lang="en-US" sz="1400" dirty="0"/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Calibri" panose="020F0502020204030204" pitchFamily="34" charset="0"/>
              <a:buChar char="⃝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different developmental needs and vulnerabilities of boys and girls during adolescence.</a:t>
            </a:r>
            <a:endParaRPr lang="en-US" sz="1400" dirty="0"/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Calibri" panose="020F0502020204030204" pitchFamily="34" charset="0"/>
              <a:buChar char="⃝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institutions exist at local, regional and national level and what type of services do they provide to communities (to build partnerships).</a:t>
            </a:r>
            <a:endParaRPr lang="en-US" sz="1400" dirty="0"/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Calibri" panose="020F0502020204030204" pitchFamily="34" charset="0"/>
              <a:buChar char="⃝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Referral places where particularly vulnerable youth could be referred</a:t>
            </a:r>
            <a:endParaRPr lang="en-US" sz="1400" dirty="0"/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Calibri" panose="020F0502020204030204" pitchFamily="34" charset="0"/>
              <a:buChar char="⃝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Prevention delivery systems: is able to describe implementation systems and their components and importance, and knows how to improve them</a:t>
            </a:r>
            <a:endParaRPr lang="en-US" sz="1400" dirty="0"/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Calibri" panose="020F0502020204030204" pitchFamily="34" charset="0"/>
              <a:buChar char="⃝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Reporting laws for child abuse, intimate partner violence and how to file reports</a:t>
            </a:r>
            <a:endParaRPr lang="en-US" sz="1400" dirty="0"/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Calibri" panose="020F0502020204030204" pitchFamily="34" charset="0"/>
              <a:buChar char="⃝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importance of fidelity of implementation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24160380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Skills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B7113-DFAB-4372-AB98-A34E4D3E9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2219010"/>
            <a:ext cx="9144000" cy="4589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Calibri" panose="020F0502020204030204" pitchFamily="34" charset="0"/>
              <a:buChar char="⃝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Able to implement Universal Interventions effectively</a:t>
            </a:r>
            <a:endParaRPr lang="en-US" sz="1600" dirty="0"/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Calibri" panose="020F0502020204030204" pitchFamily="34" charset="0"/>
              <a:buChar char="⃝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Familiar with the main forms and signs of problem behavior or signs of physical abuse: able to notice events in a group and disruptive behavior (exceeding social standards) of individual youth and know where or to whom to refer them.</a:t>
            </a:r>
            <a:endParaRPr lang="en-US" sz="1600" dirty="0"/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Calibri" panose="020F0502020204030204" pitchFamily="34" charset="0"/>
              <a:buChar char="⃝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Able to identify signs of substance use symptoms, in order to refer them to higher trained professionals</a:t>
            </a:r>
            <a:endParaRPr lang="en-US" sz="1600" dirty="0"/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Calibri" panose="020F0502020204030204" pitchFamily="34" charset="0"/>
              <a:buChar char="⃝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Able to demonstrate culture-and gender‐appropriate respect through own behaviors, including appropriate eye contact, language, tone of voice, and attention.</a:t>
            </a:r>
            <a:endParaRPr lang="en-US" sz="1600" dirty="0"/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Calibri" panose="020F0502020204030204" pitchFamily="34" charset="0"/>
              <a:buChar char="⃝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Capacity to lead interactive instructional strategies</a:t>
            </a:r>
            <a:endParaRPr lang="en-US" sz="1600" dirty="0"/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Calibri" panose="020F0502020204030204" pitchFamily="34" charset="0"/>
              <a:buChar char="⃝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Ability to systematically collect, organize and report monitoring information, including feedback from participants of the intervention </a:t>
            </a:r>
            <a:endParaRPr lang="en-US" sz="1600" dirty="0"/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Calibri" panose="020F0502020204030204" pitchFamily="34" charset="0"/>
              <a:buChar char="⃝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Capacity to communicate with other implementers and to address them properly</a:t>
            </a:r>
            <a:endParaRPr lang="en-US" sz="1600" dirty="0"/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Calibri" panose="020F0502020204030204" pitchFamily="34" charset="0"/>
              <a:buChar char="⃝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Capacity to work effectively with gender, specifically with youth who are still developing their identities and who are in the process of discovering and articulating their orientation/identity, interests, and goals</a:t>
            </a:r>
            <a:endParaRPr lang="en-US" sz="1600" dirty="0"/>
          </a:p>
          <a:p>
            <a:pPr marL="6858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6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11649016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766927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ATTITUDES AND ATTRIBUTES (1/2)</a:t>
            </a:r>
            <a:br>
              <a:rPr lang="en-US" dirty="0"/>
            </a:b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B7113-DFAB-4372-AB98-A34E4D3E9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1727" y="2046452"/>
            <a:ext cx="8832273" cy="4543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SERVICE SPECIFIC ATTITUDES</a:t>
            </a:r>
            <a:endParaRPr lang="en-US" sz="1600" dirty="0"/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Calibri" panose="020F0502020204030204" pitchFamily="34" charset="0"/>
              <a:buChar char="⃝"/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Hold no moral or judgmental attitudes about the opinions and behaviors expressed by the target population(s).</a:t>
            </a:r>
            <a:endParaRPr lang="en-US" sz="1600" b="1" dirty="0"/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Calibri" panose="020F0502020204030204" pitchFamily="34" charset="0"/>
              <a:buChar char="⃝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Respect youth and related behaviors, including experimenting with substances</a:t>
            </a:r>
            <a:endParaRPr lang="en-US" sz="1600" dirty="0"/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Calibri" panose="020F0502020204030204" pitchFamily="34" charset="0"/>
              <a:buChar char="⃝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Recognize youthful behavior as normal and to be expected</a:t>
            </a:r>
            <a:endParaRPr lang="en-US" sz="1600" dirty="0"/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Calibri" panose="020F0502020204030204" pitchFamily="34" charset="0"/>
              <a:buChar char="⃝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Value and express compassion, warmth, support, empathy, authenticity, humility, and sensitivity</a:t>
            </a:r>
            <a:endParaRPr lang="en-US" sz="1600" dirty="0"/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Calibri" panose="020F0502020204030204" pitchFamily="34" charset="0"/>
              <a:buChar char="⃝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Agree with need for quality in prevention, is motivated to improve quality in prevention and to apply standards</a:t>
            </a:r>
            <a:endParaRPr lang="en-US" sz="1600" dirty="0"/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Calibri" panose="020F0502020204030204" pitchFamily="34" charset="0"/>
              <a:buChar char="⃝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Have positive views of evidence-based prevention interventions and policies</a:t>
            </a:r>
            <a:endParaRPr lang="en-US" sz="1600" dirty="0"/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Calibri" panose="020F0502020204030204" pitchFamily="34" charset="0"/>
              <a:buChar char="⃝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Have positive views towards manualized programs</a:t>
            </a:r>
            <a:endParaRPr lang="en-US" sz="1600" dirty="0"/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Calibri" panose="020F0502020204030204" pitchFamily="34" charset="0"/>
              <a:buChar char="⃝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Have positive attitudes towards monitoring and monitoring tools (process evaluation)</a:t>
            </a:r>
            <a:endParaRPr lang="en-US" sz="1600" dirty="0"/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Calibri" panose="020F0502020204030204" pitchFamily="34" charset="0"/>
              <a:buChar char="⃝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Understands and applies prevention ethics appropriately</a:t>
            </a:r>
            <a:endParaRPr lang="en-US" sz="1600" dirty="0"/>
          </a:p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6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5469193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1018309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ATTITUDES AND ATTRIBUTES (2/2)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B7113-DFAB-4372-AB98-A34E4D3E9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49382" y="2126638"/>
            <a:ext cx="8717973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u="sng" dirty="0"/>
              <a:t>SELF-AWARENESS AND PROFESSIONAL DEVELOPMENT </a:t>
            </a:r>
          </a:p>
          <a:p>
            <a:r>
              <a:rPr lang="en-US" sz="1600" dirty="0"/>
              <a:t>⃝	Have available time and dedication for prevention activities </a:t>
            </a:r>
          </a:p>
          <a:p>
            <a:r>
              <a:rPr lang="en-US" sz="1600" dirty="0"/>
              <a:t>⃝	Appreciate that parenting goes beyond a set of skills and includes the relationship and 	connection between caregivers (parents or grandparents, older siblings, relatives and the 	child).</a:t>
            </a:r>
          </a:p>
          <a:p>
            <a:r>
              <a:rPr lang="en-US" sz="1600" dirty="0"/>
              <a:t>⃝	Believe that family and school are assets to prevention</a:t>
            </a:r>
          </a:p>
          <a:p>
            <a:r>
              <a:rPr lang="en-US" sz="1600" dirty="0"/>
              <a:t>⃝	Live experience, high emotional intelligence</a:t>
            </a:r>
          </a:p>
          <a:p>
            <a:r>
              <a:rPr lang="en-US" sz="1600" dirty="0"/>
              <a:t>⃝	Be motivated to be a positive role model and have a positive impact on youth</a:t>
            </a:r>
          </a:p>
          <a:p>
            <a:r>
              <a:rPr lang="en-US" sz="1600" dirty="0"/>
              <a:t>⃝	</a:t>
            </a:r>
            <a:r>
              <a:rPr lang="en-US" sz="1600" b="1" dirty="0"/>
              <a:t>Readiness to not employ obsolete methods and to distance oneself from one’s own beliefs 	or instincts if in conflict with others</a:t>
            </a:r>
          </a:p>
          <a:p>
            <a:r>
              <a:rPr lang="en-US" sz="1600" dirty="0"/>
              <a:t>⃝	Readiness to openly collect opinions, feedback and criticism from the target group or others 	concerned about the intervention and its adequacy.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0415523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917" y="1117201"/>
            <a:ext cx="8702100" cy="1143000"/>
          </a:xfrm>
        </p:spPr>
        <p:txBody>
          <a:bodyPr>
            <a:noAutofit/>
          </a:bodyPr>
          <a:lstStyle/>
          <a:p>
            <a:r>
              <a:rPr lang="en-US" sz="3200" b="1" dirty="0"/>
              <a:t>Putting it </a:t>
            </a:r>
            <a:r>
              <a:rPr lang="en-US" sz="3200" dirty="0"/>
              <a:t>Together: </a:t>
            </a:r>
            <a:r>
              <a:rPr lang="en-US" sz="3200" b="1" dirty="0"/>
              <a:t>Implementation Cycle-The Basic Components</a:t>
            </a:r>
          </a:p>
        </p:txBody>
      </p:sp>
      <p:cxnSp>
        <p:nvCxnSpPr>
          <p:cNvPr id="35" name="Straight Connector 34"/>
          <p:cNvCxnSpPr/>
          <p:nvPr/>
        </p:nvCxnSpPr>
        <p:spPr>
          <a:xfrm>
            <a:off x="168306" y="1484051"/>
            <a:ext cx="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78" name="Group 177"/>
          <p:cNvGrpSpPr/>
          <p:nvPr/>
        </p:nvGrpSpPr>
        <p:grpSpPr>
          <a:xfrm>
            <a:off x="446028" y="2807899"/>
            <a:ext cx="8235748" cy="2762870"/>
            <a:chOff x="321261" y="2373803"/>
            <a:chExt cx="8235748" cy="2762870"/>
          </a:xfrm>
        </p:grpSpPr>
        <p:grpSp>
          <p:nvGrpSpPr>
            <p:cNvPr id="139" name="Group 138"/>
            <p:cNvGrpSpPr/>
            <p:nvPr/>
          </p:nvGrpSpPr>
          <p:grpSpPr>
            <a:xfrm>
              <a:off x="321261" y="2373803"/>
              <a:ext cx="8235748" cy="2762870"/>
              <a:chOff x="397802" y="2312274"/>
              <a:chExt cx="8235748" cy="2762870"/>
            </a:xfrm>
          </p:grpSpPr>
          <p:cxnSp>
            <p:nvCxnSpPr>
              <p:cNvPr id="121" name="Straight Arrow Connector 120"/>
              <p:cNvCxnSpPr>
                <a:stCxn id="124" idx="3"/>
                <a:endCxn id="125" idx="1"/>
              </p:cNvCxnSpPr>
              <p:nvPr/>
            </p:nvCxnSpPr>
            <p:spPr>
              <a:xfrm>
                <a:off x="4185940" y="3032839"/>
                <a:ext cx="412369" cy="15444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3" name="Rounded Rectangle 122"/>
              <p:cNvSpPr/>
              <p:nvPr/>
            </p:nvSpPr>
            <p:spPr>
              <a:xfrm>
                <a:off x="397802" y="2333576"/>
                <a:ext cx="1642792" cy="1425321"/>
              </a:xfrm>
              <a:prstGeom prst="roundRect">
                <a:avLst/>
              </a:prstGeom>
              <a:solidFill>
                <a:srgbClr val="00823B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GB" sz="1400" dirty="0">
                    <a:solidFill>
                      <a:prstClr val="white"/>
                    </a:solidFill>
                    <a:cs typeface="Arial" pitchFamily="34" charset="0"/>
                  </a:rPr>
                  <a:t> </a:t>
                </a:r>
                <a:r>
                  <a:rPr lang="en-GB" b="1" dirty="0">
                    <a:solidFill>
                      <a:prstClr val="white"/>
                    </a:solidFill>
                    <a:cs typeface="Arial" pitchFamily="34" charset="0"/>
                  </a:rPr>
                  <a:t>Needs and Resource Assessments </a:t>
                </a:r>
              </a:p>
            </p:txBody>
          </p:sp>
          <p:sp>
            <p:nvSpPr>
              <p:cNvPr id="124" name="Rounded Rectangle 123"/>
              <p:cNvSpPr/>
              <p:nvPr/>
            </p:nvSpPr>
            <p:spPr>
              <a:xfrm>
                <a:off x="2569394" y="2317501"/>
                <a:ext cx="1616546" cy="1430676"/>
              </a:xfrm>
              <a:prstGeom prst="roundRect">
                <a:avLst/>
              </a:prstGeom>
              <a:solidFill>
                <a:srgbClr val="C5AF0B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600" b="1" dirty="0">
                    <a:solidFill>
                      <a:prstClr val="white"/>
                    </a:solidFill>
                    <a:cs typeface="Arial" pitchFamily="34" charset="0"/>
                  </a:rPr>
                  <a:t>Selection of Evidence-Based Interventions and/or Policies</a:t>
                </a:r>
              </a:p>
            </p:txBody>
          </p:sp>
          <p:sp>
            <p:nvSpPr>
              <p:cNvPr id="125" name="Rounded Rectangle 124"/>
              <p:cNvSpPr/>
              <p:nvPr/>
            </p:nvSpPr>
            <p:spPr>
              <a:xfrm>
                <a:off x="4598309" y="2312274"/>
                <a:ext cx="1784410" cy="1472018"/>
              </a:xfrm>
              <a:prstGeom prst="roundRect">
                <a:avLst/>
              </a:prstGeom>
              <a:solidFill>
                <a:srgbClr val="C0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600" b="1" dirty="0">
                    <a:solidFill>
                      <a:prstClr val="white"/>
                    </a:solidFill>
                    <a:cs typeface="Arial" pitchFamily="34" charset="0"/>
                  </a:rPr>
                  <a:t>Preparation and Implementation of the Intervention/</a:t>
                </a:r>
              </a:p>
              <a:p>
                <a:pPr algn="ctr">
                  <a:defRPr/>
                </a:pPr>
                <a:r>
                  <a:rPr lang="en-US" sz="1600" b="1" dirty="0">
                    <a:solidFill>
                      <a:prstClr val="white"/>
                    </a:solidFill>
                    <a:cs typeface="Arial" pitchFamily="34" charset="0"/>
                  </a:rPr>
                  <a:t>Policy</a:t>
                </a:r>
                <a:endParaRPr lang="en-GB" sz="1600" b="1" dirty="0">
                  <a:solidFill>
                    <a:prstClr val="white"/>
                  </a:solidFill>
                  <a:cs typeface="Arial" pitchFamily="34" charset="0"/>
                </a:endParaRPr>
              </a:p>
            </p:txBody>
          </p:sp>
          <p:sp>
            <p:nvSpPr>
              <p:cNvPr id="127" name="Rounded Rectangle 126"/>
              <p:cNvSpPr/>
              <p:nvPr/>
            </p:nvSpPr>
            <p:spPr>
              <a:xfrm>
                <a:off x="2363379" y="4304483"/>
                <a:ext cx="4560846" cy="770661"/>
              </a:xfrm>
              <a:prstGeom prst="roundRect">
                <a:avLst/>
              </a:prstGeom>
              <a:solidFill>
                <a:srgbClr val="5072BE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GB" sz="1400" b="1" dirty="0">
                    <a:solidFill>
                      <a:prstClr val="white"/>
                    </a:solidFill>
                    <a:cs typeface="Arial" pitchFamily="34" charset="0"/>
                  </a:rPr>
                  <a:t>Monitoring and Evaluation</a:t>
                </a:r>
              </a:p>
            </p:txBody>
          </p:sp>
          <p:cxnSp>
            <p:nvCxnSpPr>
              <p:cNvPr id="128" name="Straight Arrow Connector 127"/>
              <p:cNvCxnSpPr>
                <a:stCxn id="123" idx="3"/>
                <a:endCxn id="124" idx="1"/>
              </p:cNvCxnSpPr>
              <p:nvPr/>
            </p:nvCxnSpPr>
            <p:spPr>
              <a:xfrm flipV="1">
                <a:off x="2040594" y="3032839"/>
                <a:ext cx="528800" cy="1339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Arrow Connector 130"/>
              <p:cNvCxnSpPr>
                <a:stCxn id="124" idx="2"/>
              </p:cNvCxnSpPr>
              <p:nvPr/>
            </p:nvCxnSpPr>
            <p:spPr>
              <a:xfrm flipH="1">
                <a:off x="3376252" y="3748177"/>
                <a:ext cx="1415" cy="5144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Elbow Connector 131"/>
              <p:cNvCxnSpPr>
                <a:stCxn id="123" idx="2"/>
              </p:cNvCxnSpPr>
              <p:nvPr/>
            </p:nvCxnSpPr>
            <p:spPr>
              <a:xfrm rot="16200000" flipH="1">
                <a:off x="1298324" y="3679770"/>
                <a:ext cx="1002008" cy="1160261"/>
              </a:xfrm>
              <a:prstGeom prst="bentConnector2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Elbow Connector 132"/>
              <p:cNvCxnSpPr>
                <a:stCxn id="127" idx="3"/>
                <a:endCxn id="135" idx="2"/>
              </p:cNvCxnSpPr>
              <p:nvPr/>
            </p:nvCxnSpPr>
            <p:spPr>
              <a:xfrm flipV="1">
                <a:off x="6924225" y="3641989"/>
                <a:ext cx="847813" cy="1047825"/>
              </a:xfrm>
              <a:prstGeom prst="bentConnector2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Arrow Connector 133"/>
              <p:cNvCxnSpPr>
                <a:stCxn id="125" idx="2"/>
              </p:cNvCxnSpPr>
              <p:nvPr/>
            </p:nvCxnSpPr>
            <p:spPr>
              <a:xfrm>
                <a:off x="5490514" y="3784292"/>
                <a:ext cx="7950" cy="55866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5" name="Rounded Rectangle 134"/>
              <p:cNvSpPr/>
              <p:nvPr/>
            </p:nvSpPr>
            <p:spPr>
              <a:xfrm>
                <a:off x="6910526" y="2485003"/>
                <a:ext cx="1723024" cy="1156986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GB" b="1" dirty="0">
                    <a:solidFill>
                      <a:srgbClr val="FFFFFF"/>
                    </a:solidFill>
                    <a:cs typeface="Arial" pitchFamily="34" charset="0"/>
                  </a:rPr>
                  <a:t>Dissemination and Improvement </a:t>
                </a:r>
              </a:p>
            </p:txBody>
          </p:sp>
        </p:grpSp>
        <p:cxnSp>
          <p:nvCxnSpPr>
            <p:cNvPr id="155" name="Straight Arrow Connector 154"/>
            <p:cNvCxnSpPr>
              <a:stCxn id="125" idx="3"/>
            </p:cNvCxnSpPr>
            <p:nvPr/>
          </p:nvCxnSpPr>
          <p:spPr>
            <a:xfrm flipV="1">
              <a:off x="6306178" y="3102406"/>
              <a:ext cx="578785" cy="740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B7113-DFAB-4372-AB98-A34E4D3E9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0" name="Rounded Rectangle 109"/>
          <p:cNvSpPr/>
          <p:nvPr/>
        </p:nvSpPr>
        <p:spPr>
          <a:xfrm>
            <a:off x="1736354" y="5979902"/>
            <a:ext cx="5916470" cy="723375"/>
          </a:xfrm>
          <a:prstGeom prst="roundRect">
            <a:avLst/>
          </a:prstGeom>
          <a:solidFill>
            <a:srgbClr val="94CBFC"/>
          </a:solidFill>
          <a:ln>
            <a:solidFill>
              <a:srgbClr val="94CBF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Outcomes: </a:t>
            </a:r>
          </a:p>
          <a:p>
            <a:pPr algn="ctr"/>
            <a:r>
              <a:rPr lang="en-US" sz="2400" b="1" dirty="0"/>
              <a:t>Short, Intermediate and Long Term </a:t>
            </a:r>
          </a:p>
        </p:txBody>
      </p:sp>
      <p:cxnSp>
        <p:nvCxnSpPr>
          <p:cNvPr id="142" name="Straight Arrow Connector 141"/>
          <p:cNvCxnSpPr/>
          <p:nvPr/>
        </p:nvCxnSpPr>
        <p:spPr>
          <a:xfrm flipH="1" flipV="1">
            <a:off x="4692028" y="5538619"/>
            <a:ext cx="2561" cy="40913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Arrow Connector 146"/>
          <p:cNvCxnSpPr/>
          <p:nvPr/>
        </p:nvCxnSpPr>
        <p:spPr>
          <a:xfrm flipH="1" flipV="1">
            <a:off x="2810307" y="5554069"/>
            <a:ext cx="2561" cy="40913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Arrow Connector 147"/>
          <p:cNvCxnSpPr/>
          <p:nvPr/>
        </p:nvCxnSpPr>
        <p:spPr>
          <a:xfrm flipH="1" flipV="1">
            <a:off x="6644423" y="5545719"/>
            <a:ext cx="2561" cy="40913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1" name="Elbow Connector 160"/>
          <p:cNvCxnSpPr>
            <a:endCxn id="123" idx="0"/>
          </p:cNvCxnSpPr>
          <p:nvPr/>
        </p:nvCxnSpPr>
        <p:spPr>
          <a:xfrm rot="10800000" flipV="1">
            <a:off x="1267425" y="2202275"/>
            <a:ext cx="3395011" cy="626925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6" name="Elbow Connector 165"/>
          <p:cNvCxnSpPr>
            <a:endCxn id="135" idx="0"/>
          </p:cNvCxnSpPr>
          <p:nvPr/>
        </p:nvCxnSpPr>
        <p:spPr>
          <a:xfrm>
            <a:off x="4662435" y="2202276"/>
            <a:ext cx="3157829" cy="778352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895989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>
                <a:latin typeface="+mn-lt"/>
                <a:cs typeface="Arial" pitchFamily="34" charset="0"/>
              </a:rPr>
              <a:t>Professional Ethics in Prevention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>
              <a:buFont typeface="Wingdings" charset="2"/>
              <a:buChar char="§"/>
            </a:pPr>
            <a:r>
              <a:rPr lang="en-US" sz="3200" dirty="0">
                <a:cs typeface="Arial" pitchFamily="34" charset="0"/>
              </a:rPr>
              <a:t>Models to guide behavior and decision-making in prevention</a:t>
            </a:r>
          </a:p>
          <a:p>
            <a:pPr lvl="1"/>
            <a:endParaRPr lang="en-US" sz="2400" dirty="0">
              <a:cs typeface="Arial" pitchFamily="34" charset="0"/>
            </a:endParaRPr>
          </a:p>
          <a:p>
            <a:pPr lvl="2"/>
            <a:r>
              <a:rPr lang="en-US" sz="2800" dirty="0">
                <a:cs typeface="Arial" pitchFamily="34" charset="0"/>
              </a:rPr>
              <a:t>The White and </a:t>
            </a:r>
            <a:r>
              <a:rPr lang="en-US" sz="2800" dirty="0" err="1">
                <a:cs typeface="Arial" pitchFamily="34" charset="0"/>
              </a:rPr>
              <a:t>Popovits</a:t>
            </a:r>
            <a:r>
              <a:rPr lang="en-US" sz="2800" dirty="0">
                <a:cs typeface="Arial" pitchFamily="34" charset="0"/>
              </a:rPr>
              <a:t> Model</a:t>
            </a:r>
          </a:p>
          <a:p>
            <a:pPr lvl="2"/>
            <a:endParaRPr lang="en-US" sz="2800" dirty="0">
              <a:cs typeface="Arial" pitchFamily="34" charset="0"/>
            </a:endParaRPr>
          </a:p>
          <a:p>
            <a:pPr lvl="2"/>
            <a:r>
              <a:rPr lang="en-US" sz="2800" dirty="0">
                <a:cs typeface="Arial" pitchFamily="34" charset="0"/>
              </a:rPr>
              <a:t>Prevention Think Tank Model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0EC0C-B6D1-47FC-84FC-DE7C9C4FDC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12697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>
                <a:latin typeface="+mn-lt"/>
                <a:cs typeface="Arial" panose="020B0604020202020204" pitchFamily="34" charset="0"/>
              </a:rPr>
              <a:t>Professional Ethical Judgment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942103"/>
            <a:ext cx="7886700" cy="448046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>
                <a:cs typeface="Arial" panose="020B0604020202020204" pitchFamily="34" charset="0"/>
              </a:rPr>
              <a:t>Even with an ethical code, there are instances of ambiguity. Therefore professional judgment is important to guide decisions. One needs:</a:t>
            </a:r>
          </a:p>
          <a:p>
            <a:pPr marL="0" indent="0">
              <a:buNone/>
            </a:pPr>
            <a:endParaRPr lang="en-US" sz="2400" dirty="0">
              <a:cs typeface="Arial" panose="020B0604020202020204" pitchFamily="34" charset="0"/>
            </a:endParaRPr>
          </a:p>
          <a:p>
            <a:r>
              <a:rPr lang="en-US" sz="2800" dirty="0">
                <a:cs typeface="Arial" panose="020B0604020202020204" pitchFamily="34" charset="0"/>
              </a:rPr>
              <a:t>Active knowledge of national, regional, and local regulations and laws </a:t>
            </a:r>
          </a:p>
          <a:p>
            <a:endParaRPr lang="en-US" sz="2400" dirty="0">
              <a:cs typeface="Arial" panose="020B0604020202020204" pitchFamily="34" charset="0"/>
            </a:endParaRPr>
          </a:p>
          <a:p>
            <a:r>
              <a:rPr lang="en-US" sz="2800" dirty="0">
                <a:cs typeface="Arial" panose="020B0604020202020204" pitchFamily="34" charset="0"/>
              </a:rPr>
              <a:t>An established deliberative process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0EC0C-B6D1-47FC-84FC-DE7C9C4FDC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3542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2673" y="2608118"/>
            <a:ext cx="8229600" cy="1066800"/>
          </a:xfrm>
        </p:spPr>
        <p:txBody>
          <a:bodyPr/>
          <a:lstStyle/>
          <a:p>
            <a:r>
              <a:rPr lang="en-US" dirty="0"/>
              <a:t>Culture of Prevention in Your Context</a:t>
            </a:r>
          </a:p>
        </p:txBody>
      </p:sp>
    </p:spTree>
    <p:extLst>
      <p:ext uri="{BB962C8B-B14F-4D97-AF65-F5344CB8AC3E}">
        <p14:creationId xmlns:p14="http://schemas.microsoft.com/office/powerpoint/2010/main" val="305102594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429" y="1987497"/>
            <a:ext cx="7493000" cy="323764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55442" y="5856592"/>
            <a:ext cx="57849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Source: http://run2life.org/resources/resources/Ethical-Decision-Making-Process-Summary.pdf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455" y="5417509"/>
            <a:ext cx="2707200" cy="34560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>
                <a:latin typeface="+mn-lt"/>
              </a:rPr>
              <a:t>Ethical Decision Making Process</a:t>
            </a:r>
            <a:endParaRPr lang="en-US" sz="3600" dirty="0">
              <a:latin typeface="+mn-l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B7113-DFAB-4372-AB98-A34E4D3E9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96721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543" y="2425805"/>
            <a:ext cx="8229600" cy="2464850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The Universal Prevention Curriculum (UPC)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623544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6686" y="1149865"/>
            <a:ext cx="5710628" cy="908990"/>
          </a:xfrm>
        </p:spPr>
        <p:txBody>
          <a:bodyPr>
            <a:noAutofit/>
          </a:bodyPr>
          <a:lstStyle/>
          <a:p>
            <a:r>
              <a:rPr lang="en-US" sz="3200" i="1" dirty="0">
                <a:latin typeface="+mn-lt"/>
              </a:rPr>
              <a:t>Adapting Science to Practice: Learning EB Prevention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57200" y="1954301"/>
            <a:ext cx="8449977" cy="4237848"/>
            <a:chOff x="457200" y="1954301"/>
            <a:chExt cx="8449977" cy="4237848"/>
          </a:xfrm>
        </p:grpSpPr>
        <p:sp>
          <p:nvSpPr>
            <p:cNvPr id="5" name="Rectangle 4"/>
            <p:cNvSpPr/>
            <p:nvPr/>
          </p:nvSpPr>
          <p:spPr>
            <a:xfrm>
              <a:off x="457202" y="2506615"/>
              <a:ext cx="2339009" cy="914400"/>
            </a:xfrm>
            <a:prstGeom prst="rect">
              <a:avLst/>
            </a:prstGeom>
            <a:solidFill>
              <a:schemeClr val="accent1">
                <a:tint val="100000"/>
                <a:shade val="100000"/>
                <a:satMod val="13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r>
                <a:rPr lang="en-US" b="1" dirty="0">
                  <a:solidFill>
                    <a:prstClr val="white"/>
                  </a:solidFill>
                  <a:latin typeface="Myriad Pro Light"/>
                </a:rPr>
                <a:t>Pharmacology of Substances and the Brain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457200" y="3633050"/>
              <a:ext cx="2339010" cy="954156"/>
            </a:xfrm>
            <a:prstGeom prst="rect">
              <a:avLst/>
            </a:prstGeom>
            <a:solidFill>
              <a:schemeClr val="accent1">
                <a:tint val="100000"/>
                <a:shade val="100000"/>
                <a:satMod val="13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r>
                <a:rPr lang="en-US" b="1" dirty="0">
                  <a:solidFill>
                    <a:prstClr val="white"/>
                  </a:solidFill>
                  <a:latin typeface="Myriad Pro Light"/>
                </a:rPr>
                <a:t>Prevention Science Principles, Theories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3485322" y="3305437"/>
              <a:ext cx="2173356" cy="1958474"/>
            </a:xfrm>
            <a:prstGeom prst="rect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r>
                <a:rPr lang="en-US" sz="4000" b="1" dirty="0">
                  <a:solidFill>
                    <a:prstClr val="white"/>
                  </a:solidFill>
                  <a:latin typeface="Myriad Pro Light"/>
                </a:rPr>
                <a:t>UPC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6986999" y="1954301"/>
              <a:ext cx="1914940" cy="688534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r>
                <a:rPr lang="en-US" b="1" dirty="0">
                  <a:solidFill>
                    <a:prstClr val="white"/>
                  </a:solidFill>
                  <a:latin typeface="Myriad Pro Light"/>
                </a:rPr>
                <a:t>Knowledge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6986999" y="5458036"/>
              <a:ext cx="1850315" cy="734113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r>
                <a:rPr lang="en-US" b="1" dirty="0">
                  <a:solidFill>
                    <a:prstClr val="white"/>
                  </a:solidFill>
                  <a:latin typeface="Myriad Pro Light"/>
                </a:rPr>
                <a:t>Code of Ethics</a:t>
              </a:r>
            </a:p>
          </p:txBody>
        </p:sp>
        <p:sp>
          <p:nvSpPr>
            <p:cNvPr id="15" name="Right Brace 14"/>
            <p:cNvSpPr/>
            <p:nvPr/>
          </p:nvSpPr>
          <p:spPr>
            <a:xfrm rot="10800000" flipH="1">
              <a:off x="2869747" y="3021261"/>
              <a:ext cx="363491" cy="2387580"/>
            </a:xfrm>
            <a:prstGeom prst="rightBrace">
              <a:avLst>
                <a:gd name="adj1" fmla="val 0"/>
                <a:gd name="adj2" fmla="val 44585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endParaRPr lang="en-US">
                <a:solidFill>
                  <a:prstClr val="black"/>
                </a:solidFill>
                <a:latin typeface="Myriad Pro Light"/>
              </a:endParaRPr>
            </a:p>
          </p:txBody>
        </p:sp>
        <p:sp>
          <p:nvSpPr>
            <p:cNvPr id="16" name="Right Arrow 15"/>
            <p:cNvSpPr/>
            <p:nvPr/>
          </p:nvSpPr>
          <p:spPr>
            <a:xfrm>
              <a:off x="3068835" y="4121167"/>
              <a:ext cx="397565" cy="484632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endParaRPr lang="en-US">
                <a:solidFill>
                  <a:prstClr val="white"/>
                </a:solidFill>
                <a:latin typeface="Myriad Pro Light"/>
              </a:endParaRPr>
            </a:p>
          </p:txBody>
        </p:sp>
        <p:sp>
          <p:nvSpPr>
            <p:cNvPr id="17" name="Left Brace 16"/>
            <p:cNvSpPr/>
            <p:nvPr/>
          </p:nvSpPr>
          <p:spPr>
            <a:xfrm>
              <a:off x="6486977" y="2506615"/>
              <a:ext cx="500022" cy="3599543"/>
            </a:xfrm>
            <a:prstGeom prst="leftBrace">
              <a:avLst>
                <a:gd name="adj1" fmla="val 30367"/>
                <a:gd name="adj2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endParaRPr lang="en-US">
                <a:solidFill>
                  <a:prstClr val="black"/>
                </a:solidFill>
                <a:latin typeface="Myriad Pro Light"/>
              </a:endParaRPr>
            </a:p>
          </p:txBody>
        </p:sp>
        <p:sp>
          <p:nvSpPr>
            <p:cNvPr id="18" name="Right Arrow 17"/>
            <p:cNvSpPr/>
            <p:nvPr/>
          </p:nvSpPr>
          <p:spPr>
            <a:xfrm>
              <a:off x="5677600" y="4051358"/>
              <a:ext cx="744747" cy="484632"/>
            </a:xfrm>
            <a:prstGeom prst="rightArrow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endParaRPr lang="en-US">
                <a:solidFill>
                  <a:prstClr val="white"/>
                </a:solidFill>
                <a:latin typeface="Myriad Pro Light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57200" y="4856629"/>
              <a:ext cx="2339010" cy="1335519"/>
            </a:xfrm>
            <a:prstGeom prst="rect">
              <a:avLst/>
            </a:prstGeom>
            <a:solidFill>
              <a:schemeClr val="accent1">
                <a:tint val="100000"/>
                <a:shade val="100000"/>
                <a:satMod val="13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r>
                <a:rPr lang="en-US" b="1" dirty="0">
                  <a:solidFill>
                    <a:prstClr val="white"/>
                  </a:solidFill>
                  <a:latin typeface="Myriad Pro Light"/>
                </a:rPr>
                <a:t>Literature, EB Prevention Interventions &amp; Policies and Implementation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999104" y="3561347"/>
              <a:ext cx="1848687" cy="790383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r>
                <a:rPr lang="en-US" b="1" dirty="0">
                  <a:solidFill>
                    <a:prstClr val="white"/>
                  </a:solidFill>
                  <a:latin typeface="Myriad Pro Light"/>
                </a:rPr>
                <a:t>Competencies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981760" y="2832960"/>
              <a:ext cx="1925417" cy="601348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r>
                <a:rPr lang="en-US" b="1" dirty="0">
                  <a:solidFill>
                    <a:prstClr val="white"/>
                  </a:solidFill>
                  <a:latin typeface="Myriad Pro Light"/>
                </a:rPr>
                <a:t>Skills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988627" y="4515568"/>
              <a:ext cx="1859164" cy="765636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r>
                <a:rPr lang="en-US" b="1" dirty="0">
                  <a:solidFill>
                    <a:prstClr val="white"/>
                  </a:solidFill>
                  <a:latin typeface="Myriad Pro Light"/>
                </a:rPr>
                <a:t>Integrity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0648628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068125"/>
            <a:ext cx="9144000" cy="564192"/>
          </a:xfrm>
        </p:spPr>
        <p:txBody>
          <a:bodyPr anchor="t">
            <a:noAutofit/>
          </a:bodyPr>
          <a:lstStyle/>
          <a:p>
            <a:pPr algn="ctr"/>
            <a:r>
              <a:rPr lang="en-US" sz="3200" b="1" dirty="0"/>
              <a:t>Purposes of Universal Prevention Curriculum (UPC)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632317"/>
            <a:ext cx="8305800" cy="4224377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2200" dirty="0"/>
              <a:t>Meet the current demand for an evidence-based curriculum for substance use prevention professionals-researchers, practitioners, policy makers </a:t>
            </a:r>
          </a:p>
          <a:p>
            <a:pPr>
              <a:spcBef>
                <a:spcPts val="0"/>
              </a:spcBef>
            </a:pPr>
            <a:endParaRPr lang="en-US" sz="2200" dirty="0"/>
          </a:p>
          <a:p>
            <a:pPr>
              <a:spcBef>
                <a:spcPts val="0"/>
              </a:spcBef>
            </a:pPr>
            <a:r>
              <a:rPr lang="en-US" sz="2200" dirty="0"/>
              <a:t>Provide a curriculum for those professionals who may not ‘label’ themselves substance use prevention professionals but who are providing substance use prevention services</a:t>
            </a:r>
          </a:p>
          <a:p>
            <a:pPr>
              <a:spcBef>
                <a:spcPts val="0"/>
              </a:spcBef>
            </a:pPr>
            <a:endParaRPr lang="en-US" sz="2200" dirty="0"/>
          </a:p>
          <a:p>
            <a:pPr>
              <a:spcBef>
                <a:spcPts val="0"/>
              </a:spcBef>
            </a:pPr>
            <a:r>
              <a:rPr lang="en-US" sz="2200" dirty="0"/>
              <a:t>Ensure that regionally- and nationally-based prevention professionals obtain consistent science-based-information and skills training </a:t>
            </a:r>
          </a:p>
          <a:p>
            <a:pPr>
              <a:spcBef>
                <a:spcPts val="0"/>
              </a:spcBef>
            </a:pPr>
            <a:endParaRPr lang="en-US" sz="2200" dirty="0"/>
          </a:p>
          <a:p>
            <a:pPr>
              <a:spcBef>
                <a:spcPts val="0"/>
              </a:spcBef>
            </a:pPr>
            <a:r>
              <a:rPr lang="en-US" sz="2200" dirty="0"/>
              <a:t>Building an international prevention capacity through training, professionalizing, and expanding the substance use prevention workforce </a:t>
            </a:r>
          </a:p>
          <a:p>
            <a:pPr marL="0" indent="0">
              <a:spcBef>
                <a:spcPts val="0"/>
              </a:spcBef>
              <a:buNone/>
            </a:pP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F7364-AC53-4769-ACE8-3BE032DE3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57979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995075"/>
            <a:ext cx="7848600" cy="760674"/>
          </a:xfrm>
        </p:spPr>
        <p:txBody>
          <a:bodyPr anchor="t">
            <a:noAutofit/>
          </a:bodyPr>
          <a:lstStyle/>
          <a:p>
            <a:pPr algn="ctr"/>
            <a:r>
              <a:rPr lang="en-US" sz="3200" b="1" dirty="0"/>
              <a:t>UPC Series for the Coordinator and </a:t>
            </a:r>
            <a:r>
              <a:rPr lang="en-US" sz="3200" dirty="0"/>
              <a:t>Implementer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7700" y="2123524"/>
            <a:ext cx="7772400" cy="4020337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dirty="0"/>
              <a:t>There are two UPC Series:</a:t>
            </a:r>
          </a:p>
          <a:p>
            <a:pPr marL="0" indent="0">
              <a:spcBef>
                <a:spcPts val="0"/>
              </a:spcBef>
              <a:buNone/>
            </a:pPr>
            <a:endParaRPr lang="en-US" sz="1200" dirty="0"/>
          </a:p>
          <a:p>
            <a:pPr>
              <a:spcBef>
                <a:spcPts val="0"/>
              </a:spcBef>
            </a:pPr>
            <a:r>
              <a:rPr lang="en-US" sz="2800" dirty="0"/>
              <a:t>UPC Coordinator Series is designed for prevention coordinators and decision-makers</a:t>
            </a:r>
          </a:p>
          <a:p>
            <a:pPr>
              <a:spcBef>
                <a:spcPts val="0"/>
              </a:spcBef>
            </a:pPr>
            <a:endParaRPr lang="en-US" sz="1200" dirty="0"/>
          </a:p>
          <a:p>
            <a:pPr>
              <a:spcBef>
                <a:spcPts val="0"/>
              </a:spcBef>
            </a:pPr>
            <a:r>
              <a:rPr lang="en-US" sz="2800" dirty="0"/>
              <a:t>UPC Implementer Series is designed for prevention professionals who provide/deliver the evidence-based prevention interventions and policies</a:t>
            </a:r>
          </a:p>
        </p:txBody>
      </p:sp>
    </p:spTree>
    <p:extLst>
      <p:ext uri="{BB962C8B-B14F-4D97-AF65-F5344CB8AC3E}">
        <p14:creationId xmlns:p14="http://schemas.microsoft.com/office/powerpoint/2010/main" val="383465264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906843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sz="3600" dirty="0"/>
              <a:t>Key Elements of the UPC-Series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1244"/>
            <a:ext cx="8229600" cy="4304920"/>
          </a:xfrm>
        </p:spPr>
        <p:txBody>
          <a:bodyPr>
            <a:normAutofit lnSpcReduction="10000"/>
          </a:bodyPr>
          <a:lstStyle/>
          <a:p>
            <a:r>
              <a:rPr lang="en-US" sz="2600" dirty="0"/>
              <a:t>Introduction to prevention science and application to prevention interventions</a:t>
            </a:r>
          </a:p>
          <a:p>
            <a:r>
              <a:rPr lang="en-US" sz="2600" dirty="0"/>
              <a:t>Physiology and pharmacology of psychoactive substance use</a:t>
            </a:r>
          </a:p>
          <a:p>
            <a:r>
              <a:rPr lang="en-US" sz="2600" dirty="0"/>
              <a:t>Uniform definition of prevention—UNODC</a:t>
            </a:r>
          </a:p>
          <a:p>
            <a:r>
              <a:rPr lang="en-US" sz="2600" dirty="0"/>
              <a:t>Evidence-based prevention and the International Standards on Drug Use Prevention</a:t>
            </a:r>
          </a:p>
          <a:p>
            <a:r>
              <a:rPr lang="en-US" sz="2600" dirty="0"/>
              <a:t>Prevention science as the foundation for UPC</a:t>
            </a:r>
          </a:p>
          <a:p>
            <a:r>
              <a:rPr lang="en-US" sz="2600" dirty="0"/>
              <a:t>Critical themes (review in later slide)</a:t>
            </a:r>
          </a:p>
          <a:p>
            <a:r>
              <a:rPr lang="en-US" sz="2600" dirty="0"/>
              <a:t>Implementation Cycle (adapted from EMCDDA EDQSP)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283731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0637" y="965608"/>
            <a:ext cx="7886700" cy="852486"/>
          </a:xfrm>
        </p:spPr>
        <p:txBody>
          <a:bodyPr anchor="t">
            <a:normAutofit/>
          </a:bodyPr>
          <a:lstStyle/>
          <a:p>
            <a:pPr algn="ctr"/>
            <a:r>
              <a:rPr lang="en-US" sz="3200" b="1" dirty="0"/>
              <a:t>Focus: Prevention Science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18094"/>
            <a:ext cx="8229600" cy="4272869"/>
          </a:xfrm>
        </p:spPr>
        <p:txBody>
          <a:bodyPr>
            <a:noAutofit/>
          </a:bodyPr>
          <a:lstStyle/>
          <a:p>
            <a:pPr marL="457200" indent="-457200">
              <a:spcBef>
                <a:spcPts val="0"/>
              </a:spcBef>
            </a:pPr>
            <a:r>
              <a:rPr lang="en-US" sz="2400" dirty="0"/>
              <a:t>Publication of the </a:t>
            </a:r>
            <a:r>
              <a:rPr lang="en-US" sz="2400" i="1" dirty="0"/>
              <a:t>International Standards on Drug Use Prevention*</a:t>
            </a:r>
            <a:r>
              <a:rPr lang="en-US" sz="2400" dirty="0"/>
              <a:t> focuses on the latest research in prevention science and principles and elements of </a:t>
            </a:r>
            <a:r>
              <a:rPr lang="en-US" sz="2400" u="sng" dirty="0"/>
              <a:t>evidence-based </a:t>
            </a:r>
            <a:r>
              <a:rPr lang="en-US" sz="2400" dirty="0"/>
              <a:t>prevention interventions and policies</a:t>
            </a:r>
            <a:r>
              <a:rPr lang="en-US" sz="2400" i="1" dirty="0"/>
              <a:t>;</a:t>
            </a:r>
          </a:p>
          <a:p>
            <a:pPr marL="457200" indent="-457200">
              <a:spcBef>
                <a:spcPts val="0"/>
              </a:spcBef>
            </a:pPr>
            <a:endParaRPr lang="en-US" sz="2400" dirty="0"/>
          </a:p>
          <a:p>
            <a:pPr marL="457200" indent="-457200">
              <a:spcBef>
                <a:spcPts val="0"/>
              </a:spcBef>
            </a:pPr>
            <a:r>
              <a:rPr lang="en-US" sz="2400" dirty="0"/>
              <a:t>The need to update knowledge of prevention professionals about these evidence-based findings; and,</a:t>
            </a:r>
          </a:p>
          <a:p>
            <a:pPr marL="457200" indent="-457200">
              <a:spcBef>
                <a:spcPts val="0"/>
              </a:spcBef>
            </a:pPr>
            <a:endParaRPr lang="en-US" sz="2400" dirty="0"/>
          </a:p>
          <a:p>
            <a:pPr marL="457200" indent="-457200">
              <a:spcBef>
                <a:spcPts val="0"/>
              </a:spcBef>
            </a:pPr>
            <a:r>
              <a:rPr lang="en-US" sz="2400" dirty="0"/>
              <a:t>The encouragement of government officials, policy makers, and other stakeholders to apply prevention science to the practice of prevention throughout the world</a:t>
            </a:r>
            <a:r>
              <a:rPr lang="en-US" dirty="0"/>
              <a:t>.</a:t>
            </a:r>
          </a:p>
          <a:p>
            <a:pPr>
              <a:buNone/>
            </a:pPr>
            <a:r>
              <a:rPr lang="en-US" sz="1500" dirty="0"/>
              <a:t>			</a:t>
            </a:r>
          </a:p>
          <a:p>
            <a:pPr>
              <a:buNone/>
            </a:pPr>
            <a:r>
              <a:rPr lang="en-US" sz="1500" dirty="0"/>
              <a:t>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F7364-AC53-4769-ACE8-3BE032DE3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0637" y="6356350"/>
            <a:ext cx="532534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</a:pPr>
            <a:r>
              <a:rPr lang="en-US" sz="1500" dirty="0">
                <a:solidFill>
                  <a:prstClr val="black"/>
                </a:solidFill>
              </a:rPr>
              <a:t>* United Nations Office of Drugs and Crime (UNODC), 2013; 2015.</a:t>
            </a:r>
          </a:p>
        </p:txBody>
      </p:sp>
    </p:spTree>
    <p:extLst>
      <p:ext uri="{BB962C8B-B14F-4D97-AF65-F5344CB8AC3E}">
        <p14:creationId xmlns:p14="http://schemas.microsoft.com/office/powerpoint/2010/main" val="141746782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946" y="917575"/>
            <a:ext cx="8624454" cy="790574"/>
          </a:xfrm>
        </p:spPr>
        <p:txBody>
          <a:bodyPr anchor="t">
            <a:noAutofit/>
          </a:bodyPr>
          <a:lstStyle/>
          <a:p>
            <a:pPr algn="ctr"/>
            <a:r>
              <a:rPr lang="en-US" sz="2800" b="1" dirty="0"/>
              <a:t>UPC Coordinator Series Courses-</a:t>
            </a:r>
            <a:br>
              <a:rPr lang="en-US" sz="2800" b="1" dirty="0"/>
            </a:br>
            <a:r>
              <a:rPr lang="en-US" sz="2800" b="1" dirty="0"/>
              <a:t>Knowledge-Focused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85800" y="1828800"/>
            <a:ext cx="8001000" cy="4710112"/>
          </a:xfrm>
        </p:spPr>
        <p:txBody>
          <a:bodyPr>
            <a:noAutofit/>
          </a:bodyPr>
          <a:lstStyle/>
          <a:p>
            <a:pPr marL="457200" indent="-457200">
              <a:spcBef>
                <a:spcPts val="0"/>
              </a:spcBef>
            </a:pPr>
            <a:r>
              <a:rPr lang="en-US" sz="2200" dirty="0"/>
              <a:t>Introduction to Prevention Science (5 days)</a:t>
            </a:r>
          </a:p>
          <a:p>
            <a:pPr marL="457200" indent="-457200">
              <a:spcBef>
                <a:spcPts val="0"/>
              </a:spcBef>
            </a:pPr>
            <a:endParaRPr lang="en-US" sz="1200" dirty="0"/>
          </a:p>
          <a:p>
            <a:pPr marL="457200" indent="-457200">
              <a:spcBef>
                <a:spcPts val="0"/>
              </a:spcBef>
            </a:pPr>
            <a:r>
              <a:rPr lang="en-US" sz="2200" dirty="0"/>
              <a:t>Physiology and Pharmacology for Prevention Specialists (3 days)</a:t>
            </a:r>
          </a:p>
          <a:p>
            <a:pPr marL="457200" indent="-457200">
              <a:spcBef>
                <a:spcPts val="0"/>
              </a:spcBef>
            </a:pPr>
            <a:endParaRPr lang="en-US" sz="1200" dirty="0"/>
          </a:p>
          <a:p>
            <a:pPr marL="457200" indent="-457200">
              <a:spcBef>
                <a:spcPts val="0"/>
              </a:spcBef>
            </a:pPr>
            <a:r>
              <a:rPr lang="en-US" sz="2200" dirty="0"/>
              <a:t>Monitoring and Evaluation (5 days)</a:t>
            </a:r>
          </a:p>
          <a:p>
            <a:pPr marL="457200" indent="-457200">
              <a:spcBef>
                <a:spcPts val="0"/>
              </a:spcBef>
            </a:pPr>
            <a:endParaRPr lang="en-US" sz="1200" dirty="0"/>
          </a:p>
          <a:p>
            <a:pPr marL="457200" indent="-457200">
              <a:spcBef>
                <a:spcPts val="0"/>
              </a:spcBef>
            </a:pPr>
            <a:r>
              <a:rPr lang="en-US" sz="2200" dirty="0"/>
              <a:t>Family-Based Prevention Interventions (4 days)</a:t>
            </a:r>
          </a:p>
          <a:p>
            <a:pPr marL="457200" indent="-457200">
              <a:spcBef>
                <a:spcPts val="0"/>
              </a:spcBef>
            </a:pPr>
            <a:endParaRPr lang="en-US" sz="1200" dirty="0"/>
          </a:p>
          <a:p>
            <a:pPr marL="457200" indent="-457200">
              <a:spcBef>
                <a:spcPts val="0"/>
              </a:spcBef>
            </a:pPr>
            <a:r>
              <a:rPr lang="en-US" sz="2200" dirty="0"/>
              <a:t>School-Based Prevention Intervention (6 days)</a:t>
            </a:r>
          </a:p>
          <a:p>
            <a:pPr marL="457200" indent="-457200">
              <a:spcBef>
                <a:spcPts val="0"/>
              </a:spcBef>
            </a:pPr>
            <a:endParaRPr lang="en-US" sz="1200" dirty="0"/>
          </a:p>
          <a:p>
            <a:pPr marL="457200" indent="-457200">
              <a:spcBef>
                <a:spcPts val="0"/>
              </a:spcBef>
            </a:pPr>
            <a:r>
              <a:rPr lang="en-US" sz="2200" dirty="0"/>
              <a:t>Workplace-Based Prevention Intervention (4 days)</a:t>
            </a:r>
          </a:p>
          <a:p>
            <a:pPr marL="457200" indent="-457200">
              <a:spcBef>
                <a:spcPts val="0"/>
              </a:spcBef>
            </a:pPr>
            <a:endParaRPr lang="en-US" sz="1200" dirty="0"/>
          </a:p>
          <a:p>
            <a:pPr marL="457200" indent="-457200">
              <a:spcBef>
                <a:spcPts val="0"/>
              </a:spcBef>
            </a:pPr>
            <a:r>
              <a:rPr lang="en-US" sz="2200" dirty="0"/>
              <a:t>Environmental Prevention Interventions (3 days)</a:t>
            </a:r>
          </a:p>
          <a:p>
            <a:pPr marL="457200" indent="-457200">
              <a:spcBef>
                <a:spcPts val="0"/>
              </a:spcBef>
            </a:pPr>
            <a:endParaRPr lang="en-US" sz="1200" dirty="0"/>
          </a:p>
          <a:p>
            <a:pPr marL="457200" indent="-457200">
              <a:spcBef>
                <a:spcPts val="0"/>
              </a:spcBef>
            </a:pPr>
            <a:r>
              <a:rPr lang="en-US" sz="2200" dirty="0"/>
              <a:t>Media-Based Prevention Interventions (3 days)</a:t>
            </a:r>
          </a:p>
          <a:p>
            <a:pPr marL="457200" indent="-457200">
              <a:spcBef>
                <a:spcPts val="0"/>
              </a:spcBef>
            </a:pPr>
            <a:endParaRPr lang="en-US" sz="1200" dirty="0"/>
          </a:p>
          <a:p>
            <a:pPr marL="457200" indent="-457200">
              <a:spcBef>
                <a:spcPts val="0"/>
              </a:spcBef>
            </a:pPr>
            <a:r>
              <a:rPr lang="en-US" sz="2200" dirty="0"/>
              <a:t>Community-Based Implementation Systems (5 days)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F7364-AC53-4769-ACE8-3BE032DE3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52952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0001" y="917575"/>
            <a:ext cx="7772400" cy="790574"/>
          </a:xfrm>
        </p:spPr>
        <p:txBody>
          <a:bodyPr anchor="t">
            <a:normAutofit fontScale="90000"/>
          </a:bodyPr>
          <a:lstStyle/>
          <a:p>
            <a:pPr algn="ctr"/>
            <a:r>
              <a:rPr lang="en-US" sz="3200" b="1" dirty="0"/>
              <a:t>UPC Implementer Series Tracks-</a:t>
            </a:r>
            <a:r>
              <a:rPr lang="en-US" sz="3200" b="1" strike="sngStrike" dirty="0"/>
              <a:t>Translate </a:t>
            </a:r>
            <a:r>
              <a:rPr lang="en-US" sz="3200" b="1" dirty="0"/>
              <a:t>Application of Knowledge to Implementation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85800" y="2039815"/>
            <a:ext cx="8001000" cy="4499097"/>
          </a:xfrm>
        </p:spPr>
        <p:txBody>
          <a:bodyPr>
            <a:noAutofit/>
          </a:bodyPr>
          <a:lstStyle/>
          <a:p>
            <a:pPr marL="457200" indent="-457200">
              <a:spcBef>
                <a:spcPts val="0"/>
              </a:spcBef>
            </a:pPr>
            <a:r>
              <a:rPr lang="en-US" sz="2200" dirty="0"/>
              <a:t>Core-Introduction to UPC-Implementer Series</a:t>
            </a:r>
          </a:p>
          <a:p>
            <a:pPr marL="457200" indent="-457200">
              <a:spcBef>
                <a:spcPts val="0"/>
              </a:spcBef>
            </a:pPr>
            <a:endParaRPr lang="en-US" sz="1200" dirty="0"/>
          </a:p>
          <a:p>
            <a:pPr marL="457200" indent="-457200">
              <a:spcBef>
                <a:spcPts val="0"/>
              </a:spcBef>
            </a:pPr>
            <a:r>
              <a:rPr lang="en-US" sz="2200" dirty="0"/>
              <a:t>Monitoring and Evaluation (with </a:t>
            </a:r>
            <a:r>
              <a:rPr lang="en-US" sz="2200" dirty="0" err="1"/>
              <a:t>Practica</a:t>
            </a:r>
            <a:r>
              <a:rPr lang="en-US" sz="2200" dirty="0"/>
              <a:t>)</a:t>
            </a:r>
          </a:p>
          <a:p>
            <a:pPr marL="457200" indent="-457200">
              <a:spcBef>
                <a:spcPts val="0"/>
              </a:spcBef>
            </a:pPr>
            <a:endParaRPr lang="en-US" sz="1200" dirty="0"/>
          </a:p>
          <a:p>
            <a:pPr marL="457200" indent="-457200">
              <a:spcBef>
                <a:spcPts val="0"/>
              </a:spcBef>
            </a:pPr>
            <a:r>
              <a:rPr lang="en-US" sz="2200" dirty="0"/>
              <a:t>Family-Based Prevention Interventions (with </a:t>
            </a:r>
            <a:r>
              <a:rPr lang="en-US" sz="2200" dirty="0" err="1"/>
              <a:t>Practica</a:t>
            </a:r>
            <a:r>
              <a:rPr lang="en-US" sz="2200" dirty="0"/>
              <a:t>)</a:t>
            </a:r>
          </a:p>
          <a:p>
            <a:pPr marL="457200" indent="-457200">
              <a:spcBef>
                <a:spcPts val="0"/>
              </a:spcBef>
            </a:pPr>
            <a:endParaRPr lang="en-US" sz="1200" dirty="0"/>
          </a:p>
          <a:p>
            <a:pPr marL="457200" indent="-457200">
              <a:spcBef>
                <a:spcPts val="0"/>
              </a:spcBef>
            </a:pPr>
            <a:r>
              <a:rPr lang="en-US" sz="2200" dirty="0"/>
              <a:t>School-Based Prevention Intervention (with </a:t>
            </a:r>
            <a:r>
              <a:rPr lang="en-US" sz="2200" dirty="0" err="1"/>
              <a:t>Practica</a:t>
            </a:r>
            <a:r>
              <a:rPr lang="en-US" sz="2200" dirty="0"/>
              <a:t>)</a:t>
            </a:r>
          </a:p>
          <a:p>
            <a:pPr marL="457200" indent="-457200">
              <a:spcBef>
                <a:spcPts val="0"/>
              </a:spcBef>
            </a:pPr>
            <a:endParaRPr lang="en-US" sz="1200" dirty="0"/>
          </a:p>
          <a:p>
            <a:pPr marL="457200" indent="-457200">
              <a:spcBef>
                <a:spcPts val="0"/>
              </a:spcBef>
            </a:pPr>
            <a:r>
              <a:rPr lang="en-US" sz="2200" dirty="0"/>
              <a:t>Workplace-Based Prevention Intervention (with </a:t>
            </a:r>
            <a:r>
              <a:rPr lang="en-US" sz="2200" dirty="0" err="1"/>
              <a:t>Practica</a:t>
            </a:r>
            <a:r>
              <a:rPr lang="en-US" sz="2200" dirty="0"/>
              <a:t>)</a:t>
            </a:r>
          </a:p>
          <a:p>
            <a:pPr marL="457200" indent="-457200">
              <a:spcBef>
                <a:spcPts val="0"/>
              </a:spcBef>
            </a:pPr>
            <a:endParaRPr lang="en-US" sz="1200" dirty="0"/>
          </a:p>
          <a:p>
            <a:pPr marL="457200" indent="-457200">
              <a:spcBef>
                <a:spcPts val="0"/>
              </a:spcBef>
            </a:pPr>
            <a:r>
              <a:rPr lang="en-US" sz="2200" dirty="0"/>
              <a:t>Environmental Prevention Interventions (with </a:t>
            </a:r>
            <a:r>
              <a:rPr lang="en-US" sz="2200" dirty="0" err="1"/>
              <a:t>Practica</a:t>
            </a:r>
            <a:r>
              <a:rPr lang="en-US" sz="2200" dirty="0"/>
              <a:t>)</a:t>
            </a:r>
          </a:p>
          <a:p>
            <a:pPr marL="457200" indent="-457200">
              <a:spcBef>
                <a:spcPts val="0"/>
              </a:spcBef>
            </a:pPr>
            <a:endParaRPr lang="en-US" sz="1200" dirty="0"/>
          </a:p>
          <a:p>
            <a:pPr marL="457200" indent="-457200">
              <a:spcBef>
                <a:spcPts val="0"/>
              </a:spcBef>
            </a:pPr>
            <a:r>
              <a:rPr lang="en-US" sz="2200" dirty="0"/>
              <a:t>Media-Based Prevention Interventions (with </a:t>
            </a:r>
            <a:r>
              <a:rPr lang="en-US" sz="2200" dirty="0" err="1"/>
              <a:t>Practica</a:t>
            </a:r>
            <a:r>
              <a:rPr lang="en-US" sz="2200" dirty="0"/>
              <a:t>)</a:t>
            </a:r>
          </a:p>
          <a:p>
            <a:pPr marL="457200" indent="-457200">
              <a:spcBef>
                <a:spcPts val="0"/>
              </a:spcBef>
            </a:pPr>
            <a:endParaRPr lang="en-US" sz="1200" dirty="0"/>
          </a:p>
          <a:p>
            <a:pPr marL="457200" indent="-457200">
              <a:spcBef>
                <a:spcPts val="0"/>
              </a:spcBef>
            </a:pPr>
            <a:r>
              <a:rPr lang="en-US" sz="2200" dirty="0"/>
              <a:t>Community-Based Prevention Implementation Systems (with </a:t>
            </a:r>
            <a:r>
              <a:rPr lang="en-US" sz="2200" dirty="0" err="1"/>
              <a:t>Practica</a:t>
            </a:r>
            <a:r>
              <a:rPr lang="en-US" sz="2200" dirty="0"/>
              <a:t>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F7364-AC53-4769-ACE8-3BE032DE3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69121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UPC Helps Prevention Professionals to: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Speak with one voice about evidence-based prevention interventions and policies</a:t>
            </a:r>
          </a:p>
          <a:p>
            <a:r>
              <a:rPr lang="en-US" dirty="0"/>
              <a:t>Support comprehensive, integrated evidence-based prevention and policies that are APPROPRIATE for their communities, and,</a:t>
            </a:r>
          </a:p>
          <a:p>
            <a:r>
              <a:rPr lang="en-US" dirty="0"/>
              <a:t>Plan, implement, monitor, and sustain these evidence-based prevention interventions and policies </a:t>
            </a:r>
          </a:p>
        </p:txBody>
      </p:sp>
    </p:spTree>
    <p:extLst>
      <p:ext uri="{BB962C8B-B14F-4D97-AF65-F5344CB8AC3E}">
        <p14:creationId xmlns:p14="http://schemas.microsoft.com/office/powerpoint/2010/main" val="5123078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The Universal Prevention Curriculum is not only designed to build the capacity of those who deliver prevention interventions </a:t>
            </a:r>
          </a:p>
          <a:p>
            <a:pPr marL="0" indent="0" algn="ctr">
              <a:buNone/>
            </a:pP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BUT ALSO</a:t>
            </a:r>
          </a:p>
          <a:p>
            <a:pPr marL="0" indent="0" algn="ctr">
              <a:buNone/>
            </a:pPr>
            <a:endParaRPr lang="en-US" sz="2800" b="1" dirty="0"/>
          </a:p>
          <a:p>
            <a:r>
              <a:rPr lang="en-US" sz="2800" dirty="0"/>
              <a:t>To introduce a “Culture of Prevention” internationally!</a:t>
            </a: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5630958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Role of the University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Train new prevention professionals</a:t>
            </a:r>
          </a:p>
          <a:p>
            <a:r>
              <a:rPr lang="en-US" sz="2400" dirty="0"/>
              <a:t>Train professionals from other fields to become prevention professionals</a:t>
            </a:r>
          </a:p>
          <a:p>
            <a:r>
              <a:rPr lang="en-US" sz="2400" dirty="0"/>
              <a:t>Build the capacity of prevention professionals in the field with up-to-date information to improve the delivery of evidence-based professionals</a:t>
            </a:r>
          </a:p>
          <a:p>
            <a:r>
              <a:rPr lang="en-US" sz="2400" dirty="0"/>
              <a:t>Recognize and advocate for prevention science and the professionalization of the prevention workforce</a:t>
            </a:r>
          </a:p>
          <a:p>
            <a:r>
              <a:rPr lang="en-US" sz="2400" dirty="0"/>
              <a:t>Work towards establishing the comprehensive, integrated continuum of evidence-based substance use interventions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B7113-DFAB-4372-AB98-A34E4D3E9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73665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Examples of UPC Integrated into University Programs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Kent State University College of Public Health-Masters of Public Health Elective on Community-Based Prevention</a:t>
            </a:r>
          </a:p>
          <a:p>
            <a:r>
              <a:rPr lang="en-US" dirty="0"/>
              <a:t>Charles University—Bachelors, Masters, and Doctoral Program on Addictionology (integrating treatment and prevention)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B7113-DFAB-4372-AB98-A34E4D3E9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39546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301" y="2433362"/>
            <a:ext cx="8229600" cy="10668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>
                <a:latin typeface="+mn-lt"/>
              </a:rPr>
              <a:t>Kent State University College of Public Health</a:t>
            </a:r>
          </a:p>
        </p:txBody>
      </p:sp>
      <p:pic>
        <p:nvPicPr>
          <p:cNvPr id="2050" name="Picture 2" descr="https://tse4.mm.bing.net/th?id=OIP.UqncqLMuLMQos-IHDmVeHQEsBX&amp;pid=15.1&amp;P=0&amp;w=308&amp;h=9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597" y="5917309"/>
            <a:ext cx="2817222" cy="8232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651" y="5727319"/>
            <a:ext cx="5247640" cy="90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96628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>
                <a:latin typeface="+mn-lt"/>
              </a:rPr>
              <a:t>Three-Pronged Training (1/2)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90689"/>
            <a:ext cx="7886700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Graduate program in the College of Public Health</a:t>
            </a:r>
          </a:p>
          <a:p>
            <a:pPr lvl="1"/>
            <a:r>
              <a:rPr lang="en-US" dirty="0"/>
              <a:t>the UPC Coordinators series, beginning with the first two courses (Intro to Prevention and Pharmacology) in the Spring/Summer of 2018</a:t>
            </a:r>
          </a:p>
          <a:p>
            <a:pPr lvl="1"/>
            <a:r>
              <a:rPr lang="en-US" dirty="0"/>
              <a:t>the second course offering will be Community-Based Prevention Implementation Systems curriculum (Spring/Summer 2019) </a:t>
            </a:r>
          </a:p>
          <a:p>
            <a:pPr lvl="1"/>
            <a:r>
              <a:rPr lang="en-US" dirty="0"/>
              <a:t>the courses will initially be offered as electives open to all MPH students</a:t>
            </a:r>
          </a:p>
        </p:txBody>
      </p:sp>
      <p:pic>
        <p:nvPicPr>
          <p:cNvPr id="2050" name="Picture 2" descr="https://tse4.mm.bing.net/th?id=OIP.UqncqLMuLMQos-IHDmVeHQEsBX&amp;pid=15.1&amp;P=0&amp;w=308&amp;h=9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597" y="5917309"/>
            <a:ext cx="2817222" cy="8232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651" y="5727319"/>
            <a:ext cx="5247640" cy="90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84209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+mn-lt"/>
              </a:rPr>
              <a:t>Three-Pronged Training (</a:t>
            </a:r>
            <a:r>
              <a:rPr lang="en-US" sz="3600" b="1" dirty="0">
                <a:latin typeface="+mn-lt"/>
              </a:rPr>
              <a:t>2/2</a:t>
            </a:r>
            <a:r>
              <a:rPr lang="en-US" b="1" dirty="0">
                <a:latin typeface="+mn-lt"/>
              </a:rPr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Prevention Professionals</a:t>
            </a:r>
          </a:p>
          <a:p>
            <a:pPr lvl="1"/>
            <a:r>
              <a:rPr lang="en-US" dirty="0"/>
              <a:t>Partnering with APSI and the Bureau of Prevention of the Ohio Department of Mental Health and Addiction Services offered seminars targeting Ohio prevention professionals during in the Fall 2018; over 50 prevention professionals and graduate students attended these one-week sessions.</a:t>
            </a:r>
          </a:p>
          <a:p>
            <a:endParaRPr lang="en-US" dirty="0"/>
          </a:p>
        </p:txBody>
      </p:sp>
      <p:pic>
        <p:nvPicPr>
          <p:cNvPr id="4" name="Picture 2" descr="https://tse4.mm.bing.net/th?id=OIP.UqncqLMuLMQos-IHDmVeHQEsBX&amp;pid=15.1&amp;P=0&amp;w=308&amp;h=9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597" y="5917309"/>
            <a:ext cx="2817222" cy="8232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763" y="5724525"/>
            <a:ext cx="5247640" cy="90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3349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/>
              <a:t>Universal </a:t>
            </a:r>
            <a:r>
              <a:rPr lang="en-GB" sz="2800" dirty="0"/>
              <a:t>Prevention Curricula:</a:t>
            </a:r>
            <a:br>
              <a:rPr lang="en-GB" sz="2800" dirty="0"/>
            </a:br>
            <a:endParaRPr lang="en-GB" sz="2800" b="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2735643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3200" b="1" i="0" u="none" strike="noStrike" kern="0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r>
              <a:rPr lang="en-US"/>
              <a:t>Charles University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843" y="2855926"/>
            <a:ext cx="8230313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282083"/>
      </p:ext>
    </p:extLst>
  </p:cSld>
  <p:clrMapOvr>
    <a:masterClrMapping/>
  </p:clrMapOvr>
  <p:transition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/>
              <a:t>Universal </a:t>
            </a:r>
            <a:r>
              <a:rPr lang="en-GB" sz="2800" dirty="0"/>
              <a:t>Prevention Curricula:</a:t>
            </a:r>
            <a:br>
              <a:rPr lang="en-GB" sz="2800" dirty="0"/>
            </a:br>
            <a:endParaRPr lang="en-GB" sz="2800" b="0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Content Analysis of UPC and existing program</a:t>
            </a:r>
          </a:p>
          <a:p>
            <a:r>
              <a:rPr lang="en-US" dirty="0"/>
              <a:t>Comparative Study</a:t>
            </a:r>
          </a:p>
          <a:p>
            <a:r>
              <a:rPr lang="en-US" dirty="0"/>
              <a:t>Inserting UPC Curricula into the existing program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6135930"/>
      </p:ext>
    </p:extLst>
  </p:cSld>
  <p:clrMapOvr>
    <a:masterClrMapping/>
  </p:clrMapOvr>
  <p:transition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For Bachelors degree program focus was on the Implementer Series (practical oriented professional in the field). </a:t>
            </a:r>
          </a:p>
          <a:p>
            <a:r>
              <a:rPr lang="en-US" sz="2400" dirty="0"/>
              <a:t>For Masters program we put emphasis on the Coordinator Series. </a:t>
            </a:r>
          </a:p>
          <a:p>
            <a:r>
              <a:rPr lang="en-US" sz="2400" dirty="0"/>
              <a:t>The major shift was represented by a more universal profile and more general definition of competencies: from the original focus that was just on school-based prevention (Prague model) we made the profile more general - according to the content and focus of all UPC tracks. </a:t>
            </a:r>
          </a:p>
        </p:txBody>
      </p:sp>
    </p:spTree>
    <p:extLst>
      <p:ext uri="{BB962C8B-B14F-4D97-AF65-F5344CB8AC3E}">
        <p14:creationId xmlns:p14="http://schemas.microsoft.com/office/powerpoint/2010/main" val="4274177763"/>
      </p:ext>
    </p:extLst>
  </p:cSld>
  <p:clrMapOvr>
    <a:masterClrMapping/>
  </p:clrMapOvr>
  <p:transition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Learning outcomes (knowledge-skills-competencies) play a critical role in the European accreditation rules for universities (Bologna process) UPC served to redefine learning outcomes for both levels/programs according to the new profile of competencies </a:t>
            </a:r>
          </a:p>
          <a:p>
            <a:r>
              <a:rPr lang="en-US" sz="2000" dirty="0"/>
              <a:t>The UPC trainer manuals play a critical role – all key concepts, terminology, definitions etc. – are available and helpful – “not necessary to create anything from grass level”. </a:t>
            </a:r>
          </a:p>
          <a:p>
            <a:r>
              <a:rPr lang="en-US" sz="2000" dirty="0"/>
              <a:t>The trainer manuals give perfect backup for this work and provide perfect and fully transferable “packages” that needed just small adaptations (European examples, local programs, small terminology changes etc.)</a:t>
            </a:r>
          </a:p>
        </p:txBody>
      </p:sp>
    </p:spTree>
    <p:extLst>
      <p:ext uri="{BB962C8B-B14F-4D97-AF65-F5344CB8AC3E}">
        <p14:creationId xmlns:p14="http://schemas.microsoft.com/office/powerpoint/2010/main" val="2121038024"/>
      </p:ext>
    </p:extLst>
  </p:cSld>
  <p:clrMapOvr>
    <a:masterClrMapping/>
  </p:clrMapOvr>
  <p:transition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1EBA9-90DF-4662-A03F-88847248D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University-based Curricula for Prevention Professionals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254EC9-0B1E-41E4-BB0D-196F4E7AB9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Opportunities to offer:</a:t>
            </a:r>
          </a:p>
          <a:p>
            <a:pPr lvl="1"/>
            <a:r>
              <a:rPr lang="en-US" dirty="0"/>
              <a:t>Providing UPC-derived online or in-class training on special focused areas, such as prevention related to the </a:t>
            </a:r>
            <a:r>
              <a:rPr lang="en-US" b="1" dirty="0"/>
              <a:t>family, the school, the workplace, the media, and the community with environmental interventions and policies;</a:t>
            </a:r>
          </a:p>
          <a:p>
            <a:pPr lvl="1"/>
            <a:r>
              <a:rPr lang="en-US" dirty="0"/>
              <a:t>Adding or adapting UPC-related specialty tracks on skills plus </a:t>
            </a:r>
            <a:r>
              <a:rPr lang="en-US" dirty="0" err="1"/>
              <a:t>practica</a:t>
            </a:r>
            <a:r>
              <a:rPr lang="en-US" dirty="0"/>
              <a:t> in training for teachers, counselors, and related substance use prevention and treatment fields;</a:t>
            </a:r>
          </a:p>
          <a:p>
            <a:pPr lvl="1"/>
            <a:r>
              <a:rPr lang="en-US" dirty="0"/>
              <a:t>Bringing UPC on board for courses related to public health and behavioral health prevention programming.</a:t>
            </a:r>
          </a:p>
          <a:p>
            <a:pPr lvl="1"/>
            <a:r>
              <a:rPr lang="en-US" dirty="0"/>
              <a:t>????? What are your thoughts?????</a:t>
            </a:r>
          </a:p>
        </p:txBody>
      </p:sp>
    </p:spTree>
    <p:extLst>
      <p:ext uri="{BB962C8B-B14F-4D97-AF65-F5344CB8AC3E}">
        <p14:creationId xmlns:p14="http://schemas.microsoft.com/office/powerpoint/2010/main" val="3915752705"/>
      </p:ext>
    </p:extLst>
  </p:cSld>
  <p:clrMapOvr>
    <a:masterClrMapping/>
  </p:clrMapOvr>
</p:sld>
</file>

<file path=ppt/theme/theme1.xml><?xml version="1.0" encoding="utf-8"?>
<a:theme xmlns:a="http://schemas.openxmlformats.org/drawingml/2006/main" name="APSI">
  <a:themeElements>
    <a:clrScheme name="APSI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PSI" id="{D30FFF38-35BD-4702-8D78-39EF76462567}" vid="{ABCF29AA-723B-4F1F-9B1C-638C8A29FBD3}"/>
    </a:ext>
  </a:extLst>
</a:theme>
</file>

<file path=ppt/theme/theme2.xml><?xml version="1.0" encoding="utf-8"?>
<a:theme xmlns:a="http://schemas.openxmlformats.org/drawingml/2006/main" name="1_APSI">
  <a:themeElements>
    <a:clrScheme name="APSI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PSI" id="{D30FFF38-35BD-4702-8D78-39EF76462567}" vid="{ABCF29AA-723B-4F1F-9B1C-638C8A29FBD3}"/>
    </a:ext>
  </a:extLst>
</a:theme>
</file>

<file path=ppt/theme/theme3.xml><?xml version="1.0" encoding="utf-8"?>
<a:theme xmlns:a="http://schemas.openxmlformats.org/drawingml/2006/main" name="CA CZ final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APSI</Template>
  <TotalTime>1984</TotalTime>
  <Words>4971</Words>
  <Application>Microsoft Office PowerPoint</Application>
  <PresentationFormat>On-screen Show (4:3)</PresentationFormat>
  <Paragraphs>802</Paragraphs>
  <Slides>105</Slides>
  <Notes>52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105</vt:i4>
      </vt:variant>
    </vt:vector>
  </HeadingPairs>
  <TitlesOfParts>
    <vt:vector size="114" baseType="lpstr">
      <vt:lpstr>Arial</vt:lpstr>
      <vt:lpstr>Calibri</vt:lpstr>
      <vt:lpstr>Courier New</vt:lpstr>
      <vt:lpstr>Myriad Pro Light</vt:lpstr>
      <vt:lpstr>Wingdings</vt:lpstr>
      <vt:lpstr>APSI</vt:lpstr>
      <vt:lpstr>1_APSI</vt:lpstr>
      <vt:lpstr>CA CZ final</vt:lpstr>
      <vt:lpstr>Worksheet</vt:lpstr>
      <vt:lpstr>Prevention Science and Its Application to Evidence-Based Substance Use Prevention Interventions and Policies—The Role of Universities</vt:lpstr>
      <vt:lpstr>PowerPoint Presentation</vt:lpstr>
      <vt:lpstr>Definition of Prevention</vt:lpstr>
      <vt:lpstr>Outline of Presentation</vt:lpstr>
      <vt:lpstr>Universal Prevention Curriculum and the Culture of Prevention</vt:lpstr>
      <vt:lpstr>Member States of the Association of Southeast Asian Nations -November 2017</vt:lpstr>
      <vt:lpstr>Why is having a Culture of Prevention Important?</vt:lpstr>
      <vt:lpstr>Culture of Prevention in Your Context</vt:lpstr>
      <vt:lpstr>PowerPoint Presentation</vt:lpstr>
      <vt:lpstr>Defining Prevention Science (1/2)</vt:lpstr>
      <vt:lpstr>Defining Prevention Science (2/2)</vt:lpstr>
      <vt:lpstr>Prevention Science—Practice and Research</vt:lpstr>
      <vt:lpstr>Major Components of Prevention Science</vt:lpstr>
      <vt:lpstr>Availability of Components in Your Country</vt:lpstr>
      <vt:lpstr>Prevention Science: Why Is It Important to Prevention Professionals?</vt:lpstr>
      <vt:lpstr>Prevention of Psychoactive Substance Use</vt:lpstr>
      <vt:lpstr>Pharmacology and Prevention</vt:lpstr>
      <vt:lpstr>Psychoactive Substances in Your Country</vt:lpstr>
      <vt:lpstr>Prevention Science and Substance Use:  Development of Effective Prevention Programs (1/3) </vt:lpstr>
      <vt:lpstr>Prevention Science and Substance Use:  Development of Effective Prevention Programs (2/3) </vt:lpstr>
      <vt:lpstr>Prevention Science and Substance Use:  Development of Effective Prevention Programs (3/3) </vt:lpstr>
      <vt:lpstr>PowerPoint Presentation</vt:lpstr>
      <vt:lpstr>Substance Users Represent a Range of Use Patterns</vt:lpstr>
      <vt:lpstr>Vulnerable Non-Users Not All Alike</vt:lpstr>
      <vt:lpstr>Does this framework apply in your country?</vt:lpstr>
      <vt:lpstr>Spectrum of Substance Use Services</vt:lpstr>
      <vt:lpstr>Classification of Prevention Interventions</vt:lpstr>
      <vt:lpstr>Why Doesn’t Everyone Who Tries a Substance Continue Use and Become Addicted?</vt:lpstr>
      <vt:lpstr>PowerPoint Presentation</vt:lpstr>
      <vt:lpstr>PowerPoint Presentation</vt:lpstr>
      <vt:lpstr>Human Development and Vulnerability</vt:lpstr>
      <vt:lpstr>Human Development Phases</vt:lpstr>
      <vt:lpstr>Socialization – An Important Prevention Process</vt:lpstr>
      <vt:lpstr>Socialization Teaches Norms and Behavior</vt:lpstr>
      <vt:lpstr>Etiology Model: Interaction of Personal Characteristics and the Micro- and Macro-Level Environments</vt:lpstr>
      <vt:lpstr>Environmental Influences</vt:lpstr>
      <vt:lpstr>Micro-Level Influence: Parents and Family</vt:lpstr>
      <vt:lpstr>The Family continued</vt:lpstr>
      <vt:lpstr>Schools: Why Do They Matter?</vt:lpstr>
      <vt:lpstr>The Role of the Workplace (1/2)</vt:lpstr>
      <vt:lpstr>The Role of the Workplace (2/2)</vt:lpstr>
      <vt:lpstr>Micro-level Influence: Peers</vt:lpstr>
      <vt:lpstr>Macro-Level Influences of the Social and Cultural Environment</vt:lpstr>
      <vt:lpstr>Macro-Level Influences of the Physical Environment</vt:lpstr>
      <vt:lpstr> Think/Pair/Share: Socialization and Substance Use Prevention Policy  </vt:lpstr>
      <vt:lpstr>Etiologic Studies</vt:lpstr>
      <vt:lpstr>Risk and Protective Factors: Background (1/2)</vt:lpstr>
      <vt:lpstr>Risk and Protective Factors: Background (2/2)</vt:lpstr>
      <vt:lpstr>Large Group Exercise: Brainstorming Risk and Protective Factors </vt:lpstr>
      <vt:lpstr>Vulnerability Goes Deeper than Risk and Protective Factors to Causation</vt:lpstr>
      <vt:lpstr>Vulnerability and Development (1/2)</vt:lpstr>
      <vt:lpstr>Vulnerability and Development (2/2)</vt:lpstr>
      <vt:lpstr>                Etiology Model</vt:lpstr>
      <vt:lpstr>Interaction between Personal Characteristics (Vulnerability) and Micro-Environment</vt:lpstr>
      <vt:lpstr>Macro-Environment Influence: Increasing the Minimum Legal Drinking Age: Alcohol-Related Motor Vehicle Fatalities</vt:lpstr>
      <vt:lpstr>Prevention is a Socialization Agent</vt:lpstr>
      <vt:lpstr>Behavioral Interventions - Prevention Professionals (1/2)</vt:lpstr>
      <vt:lpstr>Behavioral Interventions - Prevention Professionals (2/2)</vt:lpstr>
      <vt:lpstr>Environmental Interventions (EIs) - Prevention Professionals</vt:lpstr>
      <vt:lpstr> Environments for Prevention Based on the Etiology Model </vt:lpstr>
      <vt:lpstr>Points of Intervention</vt:lpstr>
      <vt:lpstr> Substance Use Evidence Based Interventions and Policies </vt:lpstr>
      <vt:lpstr>International Standards on  Drug Use Prevention</vt:lpstr>
      <vt:lpstr>Intent of the International Standards</vt:lpstr>
      <vt:lpstr>What Do We Mean by “Evidence-based”?</vt:lpstr>
      <vt:lpstr>International Standards: Categorization of Interventions and Policies</vt:lpstr>
      <vt:lpstr>What Is Included in the Standards?</vt:lpstr>
      <vt:lpstr>Summary Including an Indication of Efficacy</vt:lpstr>
      <vt:lpstr>Intervention Points-Examples of Evidence-Based Prevention Strategies</vt:lpstr>
      <vt:lpstr>PREVENTION PROFESSIONALS</vt:lpstr>
      <vt:lpstr>Who are the prevention professionals in your country?  What are they doing? What is their training?</vt:lpstr>
      <vt:lpstr>Trained Prevention Professionals</vt:lpstr>
      <vt:lpstr>Examples of Knowledge Elements</vt:lpstr>
      <vt:lpstr>Skills</vt:lpstr>
      <vt:lpstr> ATTITUDES AND ATTRIBUTES (1/2) </vt:lpstr>
      <vt:lpstr>ATTITUDES AND ATTRIBUTES (2/2) </vt:lpstr>
      <vt:lpstr>Putting it Together: Implementation Cycle-The Basic Components</vt:lpstr>
      <vt:lpstr>Professional Ethics in Prevention</vt:lpstr>
      <vt:lpstr>Professional Ethical Judgment</vt:lpstr>
      <vt:lpstr>Ethical Decision Making Process</vt:lpstr>
      <vt:lpstr> The Universal Prevention Curriculum (UPC) </vt:lpstr>
      <vt:lpstr>Adapting Science to Practice: Learning EB Prevention</vt:lpstr>
      <vt:lpstr>Purposes of Universal Prevention Curriculum (UPC)</vt:lpstr>
      <vt:lpstr>UPC Series for the Coordinator and Implementer</vt:lpstr>
      <vt:lpstr> Key Elements of the UPC-Series </vt:lpstr>
      <vt:lpstr>Focus: Prevention Science</vt:lpstr>
      <vt:lpstr>UPC Coordinator Series Courses- Knowledge-Focused</vt:lpstr>
      <vt:lpstr>UPC Implementer Series Tracks-Translate Application of Knowledge to Implementation</vt:lpstr>
      <vt:lpstr>UPC Helps Prevention Professionals to:</vt:lpstr>
      <vt:lpstr>Role of the University</vt:lpstr>
      <vt:lpstr>Examples of UPC Integrated into University Programs</vt:lpstr>
      <vt:lpstr>Kent State University College of Public Health</vt:lpstr>
      <vt:lpstr>Three-Pronged Training (1/2)</vt:lpstr>
      <vt:lpstr>Three-Pronged Training (2/2)</vt:lpstr>
      <vt:lpstr>Universal Prevention Curricula: </vt:lpstr>
      <vt:lpstr>Universal Prevention Curricula: </vt:lpstr>
      <vt:lpstr>PowerPoint Presentation</vt:lpstr>
      <vt:lpstr>PowerPoint Presentation</vt:lpstr>
      <vt:lpstr>University-based Curricula for Prevention Professionals</vt:lpstr>
      <vt:lpstr>Other approaches</vt:lpstr>
      <vt:lpstr>APSI – UPC TRAINING CENTER</vt:lpstr>
      <vt:lpstr>On-Line – Knowledge based</vt:lpstr>
      <vt:lpstr>Blended – Knowledge and Skills Based</vt:lpstr>
      <vt:lpstr>“Nuggets” for prevention professionals </vt:lpstr>
      <vt:lpstr>Examples of “nuggets”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Sloboda</dc:creator>
  <cp:lastModifiedBy>Jessica Keene</cp:lastModifiedBy>
  <cp:revision>77</cp:revision>
  <cp:lastPrinted>2019-01-22T16:26:32Z</cp:lastPrinted>
  <dcterms:created xsi:type="dcterms:W3CDTF">2019-01-11T19:18:52Z</dcterms:created>
  <dcterms:modified xsi:type="dcterms:W3CDTF">2019-07-16T14:47:51Z</dcterms:modified>
</cp:coreProperties>
</file>